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256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D51E84-A55A-6391-52DA-931A46D3E969}" name="Guss Kathy" initials="GK" userId="S::kathy.guss@ovph.fi::950a6ebe-db69-42ab-9c55-55131745aaa7" providerId="AD"/>
  <p188:author id="{7C6DEE94-D54B-03DE-25D4-6375EF412457}" name="Mäki-Valtari Riika" initials="MR" userId="S::riika.maki-valtari@ovph.fi::161f3c86-2fa8-45d8-8966-16ff2e48c5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1CA7B-AA19-DB15-9975-DC61228578ED}" v="11" dt="2026-05-21T11:54:53.409"/>
    <p1510:client id="{6B036CFF-28DF-9777-B5B0-7BE129A5E504}" v="153" dt="2026-05-21T11:15:27.380"/>
    <p1510:client id="{BF4A81BA-4BEC-18C9-4192-3BF945C47263}" v="79" dt="2026-05-21T11:45:15.2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70-44DE-8515-58E1B02577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2-4703-A6B1-81E6AB0B0D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21.5.2026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480619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989326" y="1628891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989326" y="4499148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2724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0FDCB9-73B0-4465-57A4-95A4A7D4853D}"/>
              </a:ext>
            </a:extLst>
          </p:cNvPr>
          <p:cNvCxnSpPr>
            <a:cxnSpLocks/>
          </p:cNvCxnSpPr>
          <p:nvPr userDrawn="1"/>
        </p:nvCxnSpPr>
        <p:spPr>
          <a:xfrm>
            <a:off x="3480619" y="4499148"/>
            <a:ext cx="863516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8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Lapsi- ja perhepalvelut, Sosiaali- ja terveyskeskus</a:t>
            </a:r>
          </a:p>
          <a:p>
            <a:r>
              <a:rPr lang="fi-FI"/>
              <a:t>Raportoitava ajanjakso: 1-4.2026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terveydenhuollossa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pPr algn="ctr"/>
            <a:r>
              <a:rPr lang="fi-FI" sz="1600" b="1">
                <a:solidFill>
                  <a:schemeClr val="tx2"/>
                </a:solidFill>
                <a:cs typeface="Arial"/>
              </a:rPr>
              <a:t>Tavoite: jonoton palvelu</a:t>
            </a:r>
          </a:p>
          <a:p>
            <a:pPr algn="ctr"/>
            <a:endParaRPr lang="fi-FI" sz="1600" b="1">
              <a:solidFill>
                <a:schemeClr val="tx2"/>
              </a:solidFill>
            </a:endParaRPr>
          </a:p>
          <a:p>
            <a:r>
              <a:rPr lang="fi-FI" sz="1400" b="1"/>
              <a:t>Perusterveydenhuolto</a:t>
            </a:r>
            <a:r>
              <a:rPr lang="fi-FI" sz="1400"/>
              <a:t>​</a:t>
            </a:r>
            <a:endParaRPr lang="fi-FI" sz="1400">
              <a:cs typeface="Arial"/>
            </a:endParaRPr>
          </a:p>
          <a:p>
            <a:r>
              <a:rPr lang="fi-FI" sz="1400"/>
              <a:t>Lastenneuvolan jonotilanne​ 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Kouluterveydenhuollon lakisääteiset tarkastukset​ 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Opiskeluterveydenhuollon lakisääteiset tarkastukset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b="1"/>
              <a:t>Erikoissairaanhoito </a:t>
            </a:r>
            <a:endParaRPr lang="fi-FI" sz="1400" b="1">
              <a:cs typeface="Arial"/>
            </a:endParaRPr>
          </a:p>
          <a:p>
            <a:r>
              <a:rPr lang="fi-FI" sz="1400"/>
              <a:t>Lähetearvioinnit, tavoite alle 21vrk​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​Hoidon arviointi, tavoite  alle 90 vrk​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/>
              <a:t>​Hoitoon pääsy, tavoite alle 180 vrk</a:t>
            </a:r>
            <a:endParaRPr lang="fi-FI" sz="1400">
              <a:cs typeface="Arial"/>
            </a:endParaRPr>
          </a:p>
          <a:p>
            <a:endParaRPr lang="fi-FI" sz="1400"/>
          </a:p>
          <a:p>
            <a:endParaRPr lang="fi-FI" sz="1400">
              <a:solidFill>
                <a:srgbClr val="002060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Lastenneuvolan lääkärijono: 343 lasta​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Lastenneuvolan  terveydenhoitajajono: 9  lasta​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​Toteutuneet kouluterveydenhuollon </a:t>
            </a:r>
            <a:r>
              <a:rPr lang="fi-FI" sz="1400">
                <a:solidFill>
                  <a:schemeClr val="tx2"/>
                </a:solidFill>
                <a:cs typeface="Arial"/>
              </a:rPr>
              <a:t>tarkastukset 91,1% (tavoite 90%)​ 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keskimäärin. Koulukohtaisia pieniä eroja.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​Toteutuneet opiskeluterveydenhuollon terveydenhoitajan tarkastukset: 80 % (tavoite 90%)​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>
                <a:solidFill>
                  <a:schemeClr val="tx2"/>
                </a:solidFill>
                <a:cs typeface="Arial"/>
              </a:rPr>
              <a:t>Erikoissairaanhoito ​</a:t>
            </a:r>
          </a:p>
          <a:p>
            <a:r>
              <a:rPr lang="fi-FI" sz="1400" b="1">
                <a:solidFill>
                  <a:schemeClr val="tx2"/>
                </a:solidFill>
                <a:cs typeface="Arial"/>
              </a:rPr>
              <a:t>Lähetteet</a:t>
            </a:r>
            <a:r>
              <a:rPr lang="fi-FI" sz="1400">
                <a:solidFill>
                  <a:schemeClr val="tx2"/>
                </a:solidFill>
                <a:cs typeface="Arial"/>
              </a:rPr>
              <a:t>: kaikki saapuneet lähetteet on käsitelty 21 vrk sisällä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b="1" dirty="0">
                <a:solidFill>
                  <a:schemeClr val="tx2"/>
                </a:solidFill>
                <a:cs typeface="Arial"/>
              </a:rPr>
              <a:t>Hoidon arviointia odottavia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: </a:t>
            </a:r>
            <a:r>
              <a:rPr lang="fi-FI" sz="1400">
                <a:solidFill>
                  <a:schemeClr val="tx2"/>
                </a:solidFill>
                <a:cs typeface="Arial"/>
              </a:rPr>
              <a:t>Lastentautien poliklinikalla 1 yli 90 vrk (0 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%) , mediaani 59 vrk​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Lastenneurologian yksikösssä 0 yli 90 vrk (0%), mediaani 16 vrk​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​Hoitoon pääsyä odottavia yli 180 vrk 0, </a:t>
            </a:r>
            <a:r>
              <a:rPr lang="fi-FI" sz="1400">
                <a:solidFill>
                  <a:schemeClr val="tx2"/>
                </a:solidFill>
                <a:cs typeface="Arial"/>
              </a:rPr>
              <a:t>mediaani hoitoon pääsyyn on 59 vrk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Työn uudelleen järjestäminen, resurssien käytön optimointi.​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Työtapoja on kehitetty tarkastusten toteuttamiseksi aikataulussa, ja kesäaikana tarjotaan lisäaikoja niille, jotka eivät ole ehtineet tarkastukseen toukokuun loppuun mennessä.</a:t>
            </a:r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Luotettavien mittareiden kehittäminen, etenkin opiskeluterveydenhuollossa.​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Vaasan ja Pietarsaaren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 lapsipotilaiden yhteinen lähetekäsittely uudessa asiakas- ja potilastietojärjestelmässä Lifecaressa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mahdollistaa sujuvan prosessin. 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Tavoitteena on yhdenvertainen, oikea-aikainen hoito ja hoitoon pääsy koko hyvinvointialueella.​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Monimuotoisten toimintamallien jalkauttamisella ja digiteknologian hyödyntämisellä tavoitellaan entistä parempaa saavutettavuutta. ​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</a:endParaRPr>
          </a:p>
          <a:p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Tulematta ja peruuttamatta jääneiden potilaiden tilalle pyritään aktiivisemmin saamaan hoitoa jonossa odottava potilas.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62B52-E7B8-FAC6-B9FF-BA0E1589F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CC95B180-09CE-C6D3-ECD1-3D99D1FC4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59FF3-EEE8-C977-020E-2849D9DBEB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sosiaalihuollossa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25A2B92-693F-8B8C-15AF-DF3EE2198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B5FC88-6E91-C79A-A79A-4C1F1D45D6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Palveluun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sosiaalihuollon palveluissa</a:t>
            </a:r>
            <a:endParaRPr lang="fi-FI" sz="1600" b="1">
              <a:solidFill>
                <a:schemeClr val="tx2"/>
              </a:solidFill>
              <a:cs typeface="Arial"/>
            </a:endParaRPr>
          </a:p>
          <a:p>
            <a:endParaRPr lang="fi-FI" sz="1400" b="1">
              <a:cs typeface="Arial"/>
            </a:endParaRPr>
          </a:p>
          <a:p>
            <a:r>
              <a:rPr lang="fi-FI" sz="1400" b="1">
                <a:cs typeface="Arial"/>
              </a:rPr>
              <a:t>Lastensuojelu/ Lapsi- ja perhesosiaalityö</a:t>
            </a:r>
            <a:r>
              <a:rPr lang="fi-FI" sz="1400">
                <a:cs typeface="Arial"/>
              </a:rPr>
              <a:t>​</a:t>
            </a:r>
          </a:p>
          <a:p>
            <a:r>
              <a:rPr lang="fi-FI" sz="1400">
                <a:cs typeface="Arial"/>
              </a:rPr>
              <a:t>Arviointi 7 päivässä​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>
                <a:cs typeface="Arial"/>
              </a:rPr>
              <a:t>Palvelutarpeen arviointi, tavoite 3kk:n kuluessa​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>
                <a:cs typeface="Arial"/>
              </a:rPr>
              <a:t>Lastensuojelun henkilöstömitoitus 30 asiakasta/ sosiaalityöntekijä.</a:t>
            </a:r>
          </a:p>
          <a:p>
            <a:endParaRPr lang="fi-FI" sz="1400">
              <a:cs typeface="Arial"/>
            </a:endParaRPr>
          </a:p>
          <a:p>
            <a:r>
              <a:rPr lang="fi-FI" sz="1400" b="1">
                <a:cs typeface="Arial"/>
              </a:rPr>
              <a:t>Ennaltaehkäisevä ja täydentävä sosiaalihuolto</a:t>
            </a: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01ECA1-A915-434B-B4A5-D55D68C054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dirty="0">
                <a:solidFill>
                  <a:schemeClr val="tx2"/>
                </a:solidFill>
                <a:cs typeface="Arial"/>
              </a:rPr>
              <a:t> </a:t>
            </a:r>
            <a:r>
              <a:rPr lang="fi-FI" sz="1400">
                <a:solidFill>
                  <a:schemeClr val="tx2"/>
                </a:solidFill>
                <a:cs typeface="Arial"/>
              </a:rPr>
              <a:t>Arviointi 7 arkipäivässä on toteutunut noin 92 %:ssa. 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Palvelutarpeen arvioinneista noin 53% valmistuu 3 kuukauden sisällä.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Ajanjaksolla sosiaalityöntekijöillä noin 29  asiakasta/ työntekijä/ lastensuojelu</a:t>
            </a: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Organisaatiomuutoksella pyritään parantamaan ennaltaehkäiseviä palveluja. Täydentävien palveluiden käyttö lisääntynyt.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1C51-CE73-15C3-E1D2-8EF7254CB4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4932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Lapsi ja lapsiperhepalveluiden organisaatiomuutoksella pyritään edistämään ennaltaehkäiseviä palveluja. Korjaaviin palveluihin ohjautuisi yhä vähemmän asiakkaita jatkossa ja asiakkaat saavat oikea-aikaisesti tarvitsemansa ohjauksen ja tuen, jolla vältytään raskaimmista palveluista.​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 dirty="0">
                <a:solidFill>
                  <a:schemeClr val="tx2"/>
                </a:solidFill>
              </a:rPr>
              <a:t>Uuden asiakas- ja potilastietojärjestelmän </a:t>
            </a:r>
            <a:r>
              <a:rPr lang="fi-FI" sz="1400">
                <a:solidFill>
                  <a:schemeClr val="tx2"/>
                </a:solidFill>
              </a:rPr>
              <a:t> käyttöön oton jälkeen on </a:t>
            </a:r>
            <a:r>
              <a:rPr lang="fi-FI" sz="1400" dirty="0">
                <a:solidFill>
                  <a:schemeClr val="tx2"/>
                </a:solidFill>
              </a:rPr>
              <a:t>aiheuttanut jonkin verran haasteita tilastoinnissa..</a:t>
            </a:r>
            <a:endParaRPr lang="fi-FI" sz="1400" dirty="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34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6.5.2026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ilmoitukset: 100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15 </a:t>
            </a:r>
            <a:r>
              <a:rPr lang="sv-SE" sz="1400"/>
              <a:t>(15%)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lisätietoa: 0 </a:t>
            </a:r>
            <a:r>
              <a:rPr lang="sv-SE" sz="1400"/>
              <a:t>(0%)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Käsittelyssä: 13 </a:t>
            </a:r>
            <a:r>
              <a:rPr lang="sv-SE" sz="1400"/>
              <a:t>(13%)</a:t>
            </a:r>
            <a:br>
              <a:rPr lang="sv-SE" sz="1400"/>
            </a:br>
            <a:r>
              <a:rPr lang="sv-SE" sz="1400" b="1"/>
              <a:t>Valmis: 72 </a:t>
            </a:r>
            <a:r>
              <a:rPr lang="sv-SE" sz="1400"/>
              <a:t>(72%)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9530311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ilmoitustyypit:</a:t>
            </a:r>
          </a:p>
          <a:p>
            <a:endParaRPr lang="fi-FI" sz="1600" b="1">
              <a:solidFill>
                <a:schemeClr val="accent5"/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Hoidon/palvelun järjestelyihin tai saatavuuteen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tai tiedonhallintaan liittyvä</a:t>
            </a:r>
          </a:p>
          <a:p>
            <a:pPr marL="342900" indent="-342900"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Lääke- ja nestehoitoon, varjo- tai merkkiaineeseen liittyvä</a:t>
            </a:r>
          </a:p>
          <a:p>
            <a:pPr marL="342900" indent="-342900">
              <a:buFontTx/>
              <a:buAutoNum type="arabicPeriod"/>
            </a:pP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tekemien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231563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244985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>
                <a:solidFill>
                  <a:srgbClr val="213A8F"/>
                </a:solidFill>
                <a:latin typeface="Arial" panose="020B0604020202020204"/>
                <a:cs typeface="Arial"/>
              </a:rPr>
              <a:t>10</a:t>
            </a: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11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/>
            <a:endParaRPr lang="sv-SE" sz="1600" b="1">
              <a:solidFill>
                <a:srgbClr val="00A174"/>
              </a:solidFill>
              <a:cs typeface="Arial"/>
            </a:endParaRPr>
          </a:p>
          <a:p>
            <a:r>
              <a:rPr lang="fi-FI" sz="1400">
                <a:cs typeface="Arial"/>
              </a:rPr>
              <a:t>Panostus henkilöstörakenteeseen ja rekrytointiin sosiaalihuollossa koska emme pysty antamaan palvelua määräajan puitteissa, henkilöstömitoitus ei riittävä.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E1ADE17-07E9-0975-47DA-7ADC3C70D22C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88B2DD-7C6E-5F06-255E-78DCAA9A11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l="14675" t="2749" r="15987" b="36779"/>
            <a:stretch/>
          </p:blipFill>
          <p:spPr>
            <a:xfrm>
              <a:off x="3509628" y="2986644"/>
              <a:ext cx="2942633" cy="1459042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BE303B8-FD27-563F-0583-D379A371C8BB}"/>
                </a:ext>
              </a:extLst>
            </p:cNvPr>
            <p:cNvSpPr/>
            <p:nvPr userDrawn="1"/>
          </p:nvSpPr>
          <p:spPr>
            <a:xfrm>
              <a:off x="3568535" y="3034145"/>
              <a:ext cx="641268" cy="2909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235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68(66)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4,37 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4,43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(4,46)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(4,44)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4,43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4,38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4,59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-Ystävällisyys ja kohtaaminen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/>
                <a:ea typeface="+mn-lt"/>
                <a:cs typeface="Arial"/>
              </a:rPr>
              <a:t>-Hyvä hoito ja palvelu</a:t>
            </a:r>
            <a:endParaRPr lang="fi-FI" sz="1400">
              <a:solidFill>
                <a:srgbClr val="213A8F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-Odotusajat ja viive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-Puhelinpalveluiden vasteajat ja saavutettavuus</a:t>
            </a:r>
          </a:p>
          <a:p>
            <a:pPr>
              <a:defRPr/>
            </a:pPr>
            <a:endParaRPr lang="fi-FI" sz="1400"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995175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/>
          </p:cNvSpPr>
          <p:nvPr/>
        </p:nvSpPr>
        <p:spPr>
          <a:xfrm>
            <a:off x="9093597" y="5518395"/>
            <a:ext cx="267097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>
                <a:latin typeface="Arial" panose="020B0604020202020204"/>
              </a:rPr>
              <a:t>Perusterveydenhuolto 2 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Erikoissairaanhoito 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Sosiaalihuolto x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76D1A98-D321-F568-37D4-5C0E9ED1A79E}"/>
              </a:ext>
            </a:extLst>
          </p:cNvPr>
          <p:cNvSpPr txBox="1"/>
          <p:nvPr/>
        </p:nvSpPr>
        <p:spPr>
          <a:xfrm>
            <a:off x="3816350" y="2857500"/>
            <a:ext cx="79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cxnSp>
        <p:nvCxnSpPr>
          <p:cNvPr id="27" name="Straight Arrow Connector 2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57566BA-DF2C-BE60-FD49-2989E3E8DF4C}"/>
              </a:ext>
            </a:extLst>
          </p:cNvPr>
          <p:cNvCxnSpPr>
            <a:cxnSpLocks/>
          </p:cNvCxnSpPr>
          <p:nvPr/>
        </p:nvCxnSpPr>
        <p:spPr>
          <a:xfrm flipV="1">
            <a:off x="4987692" y="3898281"/>
            <a:ext cx="668630" cy="3481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Asiakkaalla ja hänen omaisillan on terveyspalveluissa  mahdollisuus itse varata aikansa sähköisesti.​</a:t>
            </a:r>
          </a:p>
          <a:p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Buddy healthcare applikaatio lapsen hoitopolun tukemiseksi erikoissairaanhoidossa.​</a:t>
            </a:r>
          </a:p>
          <a:p>
            <a:r>
              <a:rPr lang="fi-FI" sz="1400">
                <a:latin typeface="Arial" panose="020B0604020202020204"/>
                <a:cs typeface="Arial"/>
              </a:rPr>
              <a:t>Voxit-kysely perheille, "Mitä lapset, nuoret ja perheet tarvitsevat?", syksyllä 2025. Tulokset julkaistiin vuoden 2026 alussa. 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Perhevalmennus kokonaisuuden uudistaminen.​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Lapset puheeksi toimintamalli. Perhekeskuksen kohtaamispaikka toiminta. Varhaiskasvatuksen lääkehoitosuunnitelma. 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endParaRPr lang="fi-FI" sz="1400" i="0">
              <a:solidFill>
                <a:schemeClr val="tx2"/>
              </a:solidFill>
              <a:effectLst/>
              <a:latin typeface="+mj-lt"/>
              <a:cs typeface="Arial"/>
            </a:endParaRPr>
          </a:p>
          <a:p>
            <a:r>
              <a:rPr lang="fi-FI" sz="1400" i="0">
                <a:solidFill>
                  <a:schemeClr val="tx2"/>
                </a:solidFill>
                <a:effectLst/>
                <a:latin typeface="+mj-lt"/>
              </a:rPr>
              <a:t>Lasten, nuorten ja perheiden digitaaliset palvelukanavat.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>
                <a:cs typeface="Arial"/>
              </a:rPr>
              <a:t>Kaikki ilmoitukset ja yhteydenotot käsitellään moniammatillisesti yksiköissä. Tapauksia analysoidaan ja tarvittaessa toteutetaan korjattavia toimenpiteitä. Ilmoittajaan otetaan henkilökohtaisesti yhteyttä, mikäli hän niin toivoo.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4493" y="1668849"/>
            <a:ext cx="2146405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Henkilöstömäärä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Henkilöstö:  556(543)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Vakinaiset:  475(457)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Tilapäiset:   52 (53)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VOV (vapautettu omasta virasta): 29(33)</a:t>
            </a:r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491358" y="1668848"/>
            <a:ext cx="3398539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HaiPro-järjestelmän kautta: </a:t>
            </a:r>
            <a:r>
              <a:rPr lang="fi-FI" sz="1600">
                <a:cs typeface="Arial"/>
              </a:rPr>
              <a:t>Ilmoitusten määrä: 33 (52)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Uhka tai väkivalta </a:t>
            </a:r>
          </a:p>
          <a:p>
            <a:r>
              <a:rPr lang="fi-FI" sz="1600">
                <a:cs typeface="Arial"/>
              </a:rPr>
              <a:t>2. </a:t>
            </a:r>
            <a:r>
              <a:rPr lang="fi-FI" sz="1600"/>
              <a:t>Muu </a:t>
            </a:r>
          </a:p>
          <a:p>
            <a:r>
              <a:rPr lang="fi-FI" sz="1600">
                <a:cs typeface="Arial"/>
              </a:rPr>
              <a:t>3. Sisäilmaan liittyvä oire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79869" y="1674287"/>
            <a:ext cx="4993943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Lakisääteinen henkilöstömitoitus: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400"/>
              <a:t>Lastensuojelun henkilöstömitoitus 39 asiakasta/sosiaalityöntekijä (enintään 35)​</a:t>
            </a:r>
            <a:endParaRPr lang="fi-FI" sz="1400">
              <a:cs typeface="Arial"/>
            </a:endParaRPr>
          </a:p>
          <a:p>
            <a:r>
              <a:rPr lang="fi-FI" sz="1400"/>
              <a:t>Äitiysneuvola 60 asiakasta/terveydenhoitaja (min 38-maks 76​</a:t>
            </a:r>
            <a:endParaRPr lang="fi-FI" sz="1400">
              <a:cs typeface="Arial"/>
            </a:endParaRPr>
          </a:p>
          <a:p>
            <a:r>
              <a:rPr lang="fi-FI" sz="1400"/>
              <a:t>Lastenneuvola 250 lasta/terveydenhoitaja (</a:t>
            </a:r>
            <a:r>
              <a:rPr lang="fi-FI" sz="1400" err="1"/>
              <a:t>maks</a:t>
            </a:r>
            <a:r>
              <a:rPr lang="fi-FI" sz="1400"/>
              <a:t> 320)​</a:t>
            </a:r>
            <a:endParaRPr lang="fi-FI" sz="1400">
              <a:cs typeface="Arial"/>
            </a:endParaRPr>
          </a:p>
          <a:p>
            <a:r>
              <a:rPr lang="fi-FI" sz="1400"/>
              <a:t>Kouluterveydenhuolto 402 oppilasta/terveydenhoitaja (</a:t>
            </a:r>
            <a:r>
              <a:rPr lang="fi-FI" sz="1400" err="1"/>
              <a:t>maks</a:t>
            </a:r>
            <a:r>
              <a:rPr lang="fi-FI" sz="1400"/>
              <a:t> 460)​</a:t>
            </a:r>
            <a:endParaRPr lang="fi-FI" sz="1400">
              <a:cs typeface="Arial"/>
            </a:endParaRPr>
          </a:p>
          <a:p>
            <a:r>
              <a:rPr lang="fi-FI" sz="1400"/>
              <a:t>Opiskeluterveydenhuolto 530 </a:t>
            </a:r>
            <a:r>
              <a:rPr lang="fi-FI" sz="1400" err="1"/>
              <a:t>opisk</a:t>
            </a:r>
            <a:r>
              <a:rPr lang="fi-FI" sz="1400"/>
              <a:t>/terveydenhoitaja (maks. 570),​ Oppilashuollon psykologit 1/780 ei toteudu, täydennetään ostopalveluilla, ​</a:t>
            </a:r>
            <a:endParaRPr lang="fi-FI" sz="1400">
              <a:cs typeface="Arial"/>
            </a:endParaRPr>
          </a:p>
          <a:p>
            <a:r>
              <a:rPr lang="fi-FI" sz="1400"/>
              <a:t>Kuraattorit 1/670 toteutuu pääosin</a:t>
            </a:r>
            <a:endParaRPr lang="en-US" sz="1400">
              <a:ea typeface="+mn-lt"/>
              <a:cs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1" y="4124782"/>
            <a:ext cx="2258047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Sairaspoissaolopäivät/ työssäolopäivät %</a:t>
            </a:r>
            <a:endParaRPr lang="fi-FI" sz="1400" b="1">
              <a:solidFill>
                <a:schemeClr val="accent5"/>
              </a:solidFill>
            </a:endParaRPr>
          </a:p>
          <a:p>
            <a:pPr algn="ctr"/>
            <a:endParaRPr lang="fi-FI" b="1">
              <a:cs typeface="Arial"/>
            </a:endParaRPr>
          </a:p>
          <a:p>
            <a:r>
              <a:rPr lang="fi-FI" b="1">
                <a:cs typeface="Arial"/>
              </a:rPr>
              <a:t>4,5% / (4,5%)</a:t>
            </a:r>
          </a:p>
          <a:p>
            <a:pPr algn="ctr"/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93008" y="604210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15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(11)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B298A2-1570-0629-174C-7CE6BA493E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64326" y="4467991"/>
            <a:ext cx="5109486" cy="21116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</a:t>
            </a:r>
          </a:p>
          <a:p>
            <a:r>
              <a:rPr lang="fi-FI" sz="1400"/>
              <a:t>Aktiivinen johtajuus, henkilökunnan osallistaminen​</a:t>
            </a:r>
            <a:endParaRPr lang="fi-FI" sz="1400">
              <a:cs typeface="Arial"/>
            </a:endParaRPr>
          </a:p>
          <a:p>
            <a:r>
              <a:rPr lang="fi-FI" sz="1400"/>
              <a:t>tukee kulttuuria, jossa autetaan, tuetaan toisiaan ja suunnitellaan toimintaa ja muutoksia yhdessä moniammatillisesti. ​</a:t>
            </a:r>
            <a:endParaRPr lang="fi-FI" sz="1400">
              <a:cs typeface="Arial"/>
            </a:endParaRPr>
          </a:p>
          <a:p>
            <a:r>
              <a:rPr lang="fi-FI" sz="1400"/>
              <a:t>Säännölliset työpaikkakokoukset, selkeät ohjeet ja sovitut toimenpiteet.​</a:t>
            </a:r>
            <a:endParaRPr lang="fi-FI" sz="1400">
              <a:cs typeface="Arial"/>
            </a:endParaRPr>
          </a:p>
          <a:p>
            <a:r>
              <a:rPr lang="fi-FI" sz="1400"/>
              <a:t>Kehityskeskustelut, hyvä perehdytys.​</a:t>
            </a:r>
            <a:endParaRPr lang="fi-FI" sz="1400">
              <a:cs typeface="Arial"/>
            </a:endParaRPr>
          </a:p>
          <a:p>
            <a:r>
              <a:rPr lang="fi-FI" sz="1400"/>
              <a:t>Varhainen tuki ja työnohjaus. Tyky-toiminta.</a:t>
            </a:r>
            <a:endParaRPr lang="fi-FI" sz="1400"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ACC780-211C-FC33-619F-8781E1CF04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3709516" y="4728520"/>
            <a:ext cx="2942633" cy="1459042"/>
          </a:xfrm>
          <a:prstGeom prst="rect">
            <a:avLst/>
          </a:prstGeom>
        </p:spPr>
      </p:pic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B38D2024-59AC-2FCA-799C-ED1D51139DE3}"/>
              </a:ext>
            </a:extLst>
          </p:cNvPr>
          <p:cNvCxnSpPr>
            <a:cxnSpLocks/>
          </p:cNvCxnSpPr>
          <p:nvPr/>
        </p:nvCxnSpPr>
        <p:spPr>
          <a:xfrm flipV="1">
            <a:off x="5182188" y="5241834"/>
            <a:ext cx="73435" cy="7438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1a5241f37007fd7c13cc9bad5fddf54c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239507580ff94e7086e453361839442f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9CD84D-BB8C-4A42-81DB-F2F9FFBDD473}">
  <ds:schemaRefs>
    <ds:schemaRef ds:uri="288c518c-0498-40ce-baa2-d6600c8cec9f"/>
    <ds:schemaRef ds:uri="36bfd946-06b4-417f-9fcd-3138f4a5bd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Omavalvonnan seurantatietojen raportointi</vt:lpstr>
      <vt:lpstr>Saatavuus terveydenhuollossa</vt:lpstr>
      <vt:lpstr>Saatavuus sosiaalihuollossa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64</cp:revision>
  <dcterms:created xsi:type="dcterms:W3CDTF">2023-11-14T05:41:58Z</dcterms:created>
  <dcterms:modified xsi:type="dcterms:W3CDTF">2026-05-21T11:55:45Z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