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theme/theme2.xml" ContentType="application/vnd.openxmlformats-officedocument.theme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2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4"/>
    <p:sldMasterId id="2147483710" r:id="rId5"/>
    <p:sldMasterId id="2147483733" r:id="rId6"/>
  </p:sldMasterIdLst>
  <p:notesMasterIdLst>
    <p:notesMasterId r:id="rId13"/>
  </p:notesMasterIdLst>
  <p:handoutMasterIdLst>
    <p:handoutMasterId r:id="rId14"/>
  </p:handoutMasterIdLst>
  <p:sldIdLst>
    <p:sldId id="256" r:id="rId7"/>
    <p:sldId id="581" r:id="rId8"/>
    <p:sldId id="582" r:id="rId9"/>
    <p:sldId id="452" r:id="rId10"/>
    <p:sldId id="579" r:id="rId11"/>
    <p:sldId id="580" r:id="rId12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Granö Anna" initials="GA [2]" lastIdx="4" clrIdx="0">
    <p:extLst>
      <p:ext uri="{19B8F6BF-5375-455C-9EA6-DF929625EA0E}">
        <p15:presenceInfo xmlns:p15="http://schemas.microsoft.com/office/powerpoint/2012/main" userId="S::anna.grano@ovph.fi::a50b3b0e-1daf-4c22-886c-a5e083b43703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8003938-C61B-417D-BDAB-9A22306BF2EB}" v="46" dt="2026-05-26T07:45:04.15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850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notesMaster" Target="notesMasters/notesMaster1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5" Type="http://schemas.openxmlformats.org/officeDocument/2006/relationships/slideMaster" Target="slideMasters/slideMaster2.xml"/><Relationship Id="rId15" Type="http://schemas.openxmlformats.org/officeDocument/2006/relationships/commentAuthors" Target="commentAuthors.xml"/><Relationship Id="rId10" Type="http://schemas.openxmlformats.org/officeDocument/2006/relationships/slide" Target="slides/slide4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2025</c:v>
                </c:pt>
              </c:strCache>
            </c:strRef>
          </c:tx>
          <c:spPr>
            <a:gradFill rotWithShape="1">
              <a:gsLst>
                <a:gs pos="0">
                  <a:schemeClr val="accent5">
                    <a:shade val="76000"/>
                    <a:satMod val="103000"/>
                    <a:lumMod val="102000"/>
                    <a:tint val="94000"/>
                  </a:schemeClr>
                </a:gs>
                <a:gs pos="50000">
                  <a:schemeClr val="accent5">
                    <a:shade val="76000"/>
                    <a:satMod val="110000"/>
                    <a:lumMod val="100000"/>
                    <a:shade val="100000"/>
                  </a:schemeClr>
                </a:gs>
                <a:gs pos="100000">
                  <a:schemeClr val="accent5">
                    <a:shade val="76000"/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1-B932-45E0-AAA8-4C9B8C31D610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Tam-Huh</c:v>
                </c:pt>
                <c:pt idx="1">
                  <c:v>Tou-Elo</c:v>
                </c:pt>
                <c:pt idx="2">
                  <c:v>Syy-Jou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1296</c:v>
                </c:pt>
                <c:pt idx="1">
                  <c:v>1243</c:v>
                </c:pt>
                <c:pt idx="2">
                  <c:v>1491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B932-45E0-AAA8-4C9B8C31D610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2026</c:v>
                </c:pt>
              </c:strCache>
            </c:strRef>
          </c:tx>
          <c:spPr>
            <a:solidFill>
              <a:schemeClr val="tx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Tam-Huh</c:v>
                </c:pt>
                <c:pt idx="1">
                  <c:v>Tou-Elo</c:v>
                </c:pt>
                <c:pt idx="2">
                  <c:v>Syy-Jou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>
                  <c:v>1419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B932-45E0-AAA8-4C9B8C31D610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00"/>
        <c:overlap val="-24"/>
        <c:axId val="535601984"/>
        <c:axId val="535602312"/>
      </c:barChart>
      <c:catAx>
        <c:axId val="53560198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2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535602312"/>
        <c:crosses val="autoZero"/>
        <c:auto val="1"/>
        <c:lblAlgn val="ctr"/>
        <c:lblOffset val="100"/>
        <c:noMultiLvlLbl val="0"/>
      </c:catAx>
      <c:valAx>
        <c:axId val="53560231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2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535601984"/>
        <c:crosses val="autoZero"/>
        <c:crossBetween val="between"/>
        <c:minorUnit val="50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2"/>
              </a:solidFill>
              <a:latin typeface="+mn-lt"/>
              <a:ea typeface="+mn-ea"/>
              <a:cs typeface="+mn-cs"/>
            </a:defRPr>
          </a:pPr>
          <a:endParaRPr lang="fi-FI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i-FI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withinLinear" id="18">
  <a:schemeClr val="accent5"/>
</cs:colorStyle>
</file>

<file path=ppt/charts/style1.xml><?xml version="1.0" encoding="utf-8"?>
<cs:chartStyle xmlns:cs="http://schemas.microsoft.com/office/drawing/2012/chartStyle" xmlns:a="http://schemas.openxmlformats.org/drawingml/2006/main" id="207">
  <cs:axisTitle>
    <cs:lnRef idx="0"/>
    <cs:fillRef idx="0"/>
    <cs:effectRef idx="0"/>
    <cs:fontRef idx="minor">
      <a:schemeClr val="tx2"/>
    </cs:fontRef>
    <cs:defRPr sz="1197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2"/>
    </cs:fontRef>
    <cs:defRPr sz="1197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  <a:lumOff val="2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1197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2128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1197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1197" kern="1200"/>
  </cs:valueAxis>
  <cs:wall>
    <cs:lnRef idx="0"/>
    <cs:fillRef idx="0"/>
    <cs:effectRef idx="0"/>
    <cs:fontRef idx="minor">
      <a:schemeClr val="tx2"/>
    </cs:fontRef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8690A8B4-A175-47E0-9DA4-67B367CF719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0708A30-2F99-4DC8-97D0-02632F0CEB1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E1332C6-2739-449A-8E1C-DF133202CBD0}" type="datetimeFigureOut">
              <a:rPr lang="fi-FI" smtClean="0"/>
              <a:t>26.5.2026</a:t>
            </a:fld>
            <a:endParaRPr lang="fi-FI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227B36E-21B3-4DF2-9912-01BC3F9EEE8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B65EA9B-9ACE-4A36-A2A0-8F4A65236141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05E5EF4-BA7F-4A42-BB51-703B5F75C49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209491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80EBC61-E677-49EC-905C-8E373E977562}" type="datetimeFigureOut">
              <a:rPr lang="en-US" smtClean="0"/>
              <a:t>5/26/2026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8B0DF54-D132-4835-A060-2DDF250019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13133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>
              <a:ea typeface="Calibri"/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D7DB2FD-E821-42CD-A42C-78AD0F702CBD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928497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>
              <a:ea typeface="Calibri"/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D7DB2FD-E821-42CD-A42C-78AD0F702CBD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03430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sv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sv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sv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svg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sv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sv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svg"/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svg"/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svg"/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svg"/><Relationship Id="rId1" Type="http://schemas.openxmlformats.org/officeDocument/2006/relationships/slideMaster" Target="../slideMasters/slideMaster3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svg"/><Relationship Id="rId1" Type="http://schemas.openxmlformats.org/officeDocument/2006/relationships/slideMaster" Target="../slideMasters/slideMaster3.xml"/></Relationships>
</file>

<file path=ppt/slideLayouts/_rels/slideLayout5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svg"/><Relationship Id="rId1" Type="http://schemas.openxmlformats.org/officeDocument/2006/relationships/slideMaster" Target="../slideMasters/slideMaster3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png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png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mslag / Kan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BD9989D6-F31F-4EC5-946F-B333986A870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200100" y="914884"/>
            <a:ext cx="7911566" cy="2072107"/>
          </a:xfrm>
        </p:spPr>
        <p:txBody>
          <a:bodyPr anchor="b">
            <a:normAutofit/>
          </a:bodyPr>
          <a:lstStyle>
            <a:lvl1pPr>
              <a:defRPr sz="6600" b="1">
                <a:solidFill>
                  <a:schemeClr val="bg1"/>
                </a:solidFill>
              </a:defRPr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316C2E39-1FFB-4EB1-83CE-55B81ACB00AE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200100" y="3413033"/>
            <a:ext cx="7934716" cy="347919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977A0A71-A835-403F-AD0D-5E408F30A0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7886218" y="5824812"/>
            <a:ext cx="3688466" cy="608776"/>
          </a:xfrm>
          <a:prstGeom prst="rect">
            <a:avLst/>
          </a:prstGeom>
        </p:spPr>
      </p:pic>
      <p:sp>
        <p:nvSpPr>
          <p:cNvPr id="14" name="Tekstin paikkamerkki 2">
            <a:extLst>
              <a:ext uri="{FF2B5EF4-FFF2-40B4-BE49-F238E27FC236}">
                <a16:creationId xmlns:a16="http://schemas.microsoft.com/office/drawing/2014/main" id="{228ECC36-F686-4B0E-B126-D1ED6CF08A34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2184667" y="6156384"/>
            <a:ext cx="4443769" cy="233637"/>
          </a:xfrm>
        </p:spPr>
        <p:txBody>
          <a:bodyPr>
            <a:noAutofit/>
          </a:bodyPr>
          <a:lstStyle>
            <a:lvl1pPr marL="0" indent="0">
              <a:lnSpc>
                <a:spcPts val="1200"/>
              </a:lnSpc>
              <a:spcBef>
                <a:spcPts val="600"/>
              </a:spcBef>
              <a:buNone/>
              <a:defRPr sz="1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fi-FI" b="0" i="0" err="1">
                <a:effectLst/>
                <a:latin typeface="Segoe UI" panose="020B0502040204020203" pitchFamily="34" charset="0"/>
              </a:rPr>
              <a:t>Författarinformation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Förnamn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Efternamn</a:t>
            </a:r>
            <a:r>
              <a:rPr lang="fi-FI" b="0" i="0">
                <a:effectLst/>
                <a:latin typeface="Segoe UI" panose="020B0502040204020203" pitchFamily="34" charset="0"/>
              </a:rPr>
              <a:t> | Datum</a:t>
            </a:r>
          </a:p>
        </p:txBody>
      </p:sp>
    </p:spTree>
    <p:extLst>
      <p:ext uri="{BB962C8B-B14F-4D97-AF65-F5344CB8AC3E}">
        <p14:creationId xmlns:p14="http://schemas.microsoft.com/office/powerpoint/2010/main" val="29597676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6660000" y="1291041"/>
            <a:ext cx="0" cy="5589917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 userDrawn="1"/>
        </p:nvCxnSpPr>
        <p:spPr>
          <a:xfrm>
            <a:off x="6660000" y="4086000"/>
            <a:ext cx="5532000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 userDrawn="1"/>
        </p:nvCxnSpPr>
        <p:spPr>
          <a:xfrm>
            <a:off x="1128000" y="5404220"/>
            <a:ext cx="5532000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088382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200329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 baseline="0"/>
            </a:lvl1pPr>
          </a:lstStyle>
          <a:p>
            <a:r>
              <a:rPr lang="fi-FI" sz="3600">
                <a:solidFill>
                  <a:schemeClr val="tx1"/>
                </a:solidFill>
              </a:rPr>
              <a:t>Henkilöstö</a:t>
            </a: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897162" y="5073549"/>
            <a:ext cx="1926658" cy="1016988"/>
          </a:xfrm>
          <a:prstGeom prst="rect">
            <a:avLst/>
          </a:prstGeom>
        </p:spPr>
      </p:pic>
      <p:sp>
        <p:nvSpPr>
          <p:cNvPr id="7" name="TextBox 6"/>
          <p:cNvSpPr txBox="1"/>
          <p:nvPr userDrawn="1"/>
        </p:nvSpPr>
        <p:spPr>
          <a:xfrm>
            <a:off x="3646650" y="4541635"/>
            <a:ext cx="7058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b="1">
                <a:solidFill>
                  <a:schemeClr val="accent4"/>
                </a:solidFill>
              </a:rPr>
              <a:t>NPS</a:t>
            </a:r>
            <a:endParaRPr lang="en-US" sz="1600" b="1">
              <a:solidFill>
                <a:schemeClr val="accent4"/>
              </a:solidFill>
            </a:endParaRPr>
          </a:p>
        </p:txBody>
      </p:sp>
      <p:cxnSp>
        <p:nvCxnSpPr>
          <p:cNvPr id="12" name="Straight Connector 11"/>
          <p:cNvCxnSpPr/>
          <p:nvPr userDrawn="1"/>
        </p:nvCxnSpPr>
        <p:spPr>
          <a:xfrm>
            <a:off x="1200329" y="4473964"/>
            <a:ext cx="11069256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 userDrawn="1"/>
        </p:nvCxnSpPr>
        <p:spPr>
          <a:xfrm>
            <a:off x="3597370" y="4473964"/>
            <a:ext cx="0" cy="250228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 userDrawn="1"/>
        </p:nvCxnSpPr>
        <p:spPr>
          <a:xfrm>
            <a:off x="6175394" y="4473963"/>
            <a:ext cx="0" cy="250228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 userDrawn="1"/>
        </p:nvCxnSpPr>
        <p:spPr>
          <a:xfrm>
            <a:off x="4647744" y="1330534"/>
            <a:ext cx="0" cy="3143429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 userDrawn="1"/>
        </p:nvCxnSpPr>
        <p:spPr>
          <a:xfrm>
            <a:off x="8140167" y="1330534"/>
            <a:ext cx="0" cy="3145027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0740153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255343" y="-34782"/>
            <a:ext cx="11069254" cy="701102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34781"/>
            <a:ext cx="11431557" cy="142674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 baseline="0"/>
            </a:lvl1pPr>
          </a:lstStyle>
          <a:p>
            <a:r>
              <a:rPr lang="fi-FI" sz="3600">
                <a:solidFill>
                  <a:schemeClr val="tx1"/>
                </a:solidFill>
              </a:rPr>
              <a:t>Personal</a:t>
            </a: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897162" y="5073549"/>
            <a:ext cx="1926658" cy="1016988"/>
          </a:xfrm>
          <a:prstGeom prst="rect">
            <a:avLst/>
          </a:prstGeom>
        </p:spPr>
      </p:pic>
      <p:cxnSp>
        <p:nvCxnSpPr>
          <p:cNvPr id="12" name="Straight Connector 11"/>
          <p:cNvCxnSpPr/>
          <p:nvPr userDrawn="1"/>
        </p:nvCxnSpPr>
        <p:spPr>
          <a:xfrm>
            <a:off x="1200329" y="4473964"/>
            <a:ext cx="11069256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 userDrawn="1"/>
        </p:nvCxnSpPr>
        <p:spPr>
          <a:xfrm>
            <a:off x="3597370" y="4473964"/>
            <a:ext cx="0" cy="250228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 userDrawn="1"/>
        </p:nvCxnSpPr>
        <p:spPr>
          <a:xfrm>
            <a:off x="6175394" y="4473963"/>
            <a:ext cx="0" cy="250228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 userDrawn="1"/>
        </p:nvCxnSpPr>
        <p:spPr>
          <a:xfrm>
            <a:off x="4647744" y="1330534"/>
            <a:ext cx="0" cy="3143429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 userDrawn="1"/>
        </p:nvCxnSpPr>
        <p:spPr>
          <a:xfrm>
            <a:off x="8140167" y="1330534"/>
            <a:ext cx="0" cy="3145027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35743584-D823-48E2-ABA9-FB131738E2AB}"/>
              </a:ext>
            </a:extLst>
          </p:cNvPr>
          <p:cNvSpPr txBox="1"/>
          <p:nvPr userDrawn="1"/>
        </p:nvSpPr>
        <p:spPr>
          <a:xfrm>
            <a:off x="3646650" y="4541635"/>
            <a:ext cx="7058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b="1">
                <a:solidFill>
                  <a:schemeClr val="accent4"/>
                </a:solidFill>
              </a:rPr>
              <a:t>NPS</a:t>
            </a:r>
            <a:endParaRPr lang="en-US" sz="1600" b="1">
              <a:solidFill>
                <a:schemeClr val="accent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092860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189618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Mellanrubrik / Väliotsikko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pic>
        <p:nvPicPr>
          <p:cNvPr id="12" name="Kuva 11">
            <a:extLst>
              <a:ext uri="{FF2B5EF4-FFF2-40B4-BE49-F238E27FC236}">
                <a16:creationId xmlns:a16="http://schemas.microsoft.com/office/drawing/2014/main" id="{F6B8AB5D-811F-4B06-A2B7-A29159A8EF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 t="7582" r="2599" b="7653"/>
          <a:stretch/>
        </p:blipFill>
        <p:spPr>
          <a:xfrm>
            <a:off x="2553495" y="-1"/>
            <a:ext cx="9638506" cy="6858001"/>
          </a:xfrm>
          <a:prstGeom prst="rect">
            <a:avLst/>
          </a:prstGeom>
        </p:spPr>
      </p:pic>
      <p:sp>
        <p:nvSpPr>
          <p:cNvPr id="7" name="Suorakulmio 6">
            <a:extLst>
              <a:ext uri="{FF2B5EF4-FFF2-40B4-BE49-F238E27FC236}">
                <a16:creationId xmlns:a16="http://schemas.microsoft.com/office/drawing/2014/main" id="{621CD312-6FC1-4BBF-800D-A161539795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828800" y="555585"/>
            <a:ext cx="9769034" cy="576419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4" name="Otsikko 1">
            <a:extLst>
              <a:ext uri="{FF2B5EF4-FFF2-40B4-BE49-F238E27FC236}">
                <a16:creationId xmlns:a16="http://schemas.microsoft.com/office/drawing/2014/main" id="{6B794C0E-ABDA-46B2-87C9-9CE37E803DF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51512" y="1481560"/>
            <a:ext cx="7881449" cy="2511706"/>
          </a:xfrm>
        </p:spPr>
        <p:txBody>
          <a:bodyPr anchor="b">
            <a:noAutofit/>
          </a:bodyPr>
          <a:lstStyle>
            <a:lvl1pPr>
              <a:defRPr sz="6000" b="1">
                <a:solidFill>
                  <a:schemeClr val="tx1"/>
                </a:solidFill>
              </a:defRPr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15" name="Tekstin paikkamerkki 2">
            <a:extLst>
              <a:ext uri="{FF2B5EF4-FFF2-40B4-BE49-F238E27FC236}">
                <a16:creationId xmlns:a16="http://schemas.microsoft.com/office/drawing/2014/main" id="{3A0EC7A0-5676-4A13-9CF1-A44526782232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651511" y="4281899"/>
            <a:ext cx="7881449" cy="382697"/>
          </a:xfrm>
        </p:spPr>
        <p:txBody>
          <a:bodyPr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</p:spTree>
    <p:extLst>
      <p:ext uri="{BB962C8B-B14F-4D97-AF65-F5344CB8AC3E}">
        <p14:creationId xmlns:p14="http://schemas.microsoft.com/office/powerpoint/2010/main" val="98655065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Mellanrubrik / Väliotsikko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Kuva 11">
            <a:extLst>
              <a:ext uri="{FF2B5EF4-FFF2-40B4-BE49-F238E27FC236}">
                <a16:creationId xmlns:a16="http://schemas.microsoft.com/office/drawing/2014/main" id="{97326C7A-C2EB-4325-8143-E8591DB578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 t="7122" r="2989" b="8476"/>
          <a:stretch/>
        </p:blipFill>
        <p:spPr>
          <a:xfrm>
            <a:off x="2550911" y="0"/>
            <a:ext cx="9641089" cy="6858000"/>
          </a:xfrm>
          <a:prstGeom prst="rect">
            <a:avLst/>
          </a:prstGeom>
        </p:spPr>
      </p:pic>
      <p:sp>
        <p:nvSpPr>
          <p:cNvPr id="7" name="Suorakulmio 6">
            <a:extLst>
              <a:ext uri="{FF2B5EF4-FFF2-40B4-BE49-F238E27FC236}">
                <a16:creationId xmlns:a16="http://schemas.microsoft.com/office/drawing/2014/main" id="{621CD312-6FC1-4BBF-800D-A161539795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828800" y="555585"/>
            <a:ext cx="9769034" cy="576419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4" name="Otsikko 1">
            <a:extLst>
              <a:ext uri="{FF2B5EF4-FFF2-40B4-BE49-F238E27FC236}">
                <a16:creationId xmlns:a16="http://schemas.microsoft.com/office/drawing/2014/main" id="{9E67AA12-B1E4-4AFF-9D09-DF4180C6A35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51512" y="1481560"/>
            <a:ext cx="7881449" cy="2511706"/>
          </a:xfrm>
        </p:spPr>
        <p:txBody>
          <a:bodyPr anchor="b">
            <a:noAutofit/>
          </a:bodyPr>
          <a:lstStyle>
            <a:lvl1pPr>
              <a:defRPr sz="6000" b="1">
                <a:solidFill>
                  <a:schemeClr val="tx1"/>
                </a:solidFill>
              </a:defRPr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15" name="Tekstin paikkamerkki 2">
            <a:extLst>
              <a:ext uri="{FF2B5EF4-FFF2-40B4-BE49-F238E27FC236}">
                <a16:creationId xmlns:a16="http://schemas.microsoft.com/office/drawing/2014/main" id="{1BBE9987-4AB2-4C77-9BF5-E044F5744C48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651511" y="4281900"/>
            <a:ext cx="7881449" cy="428996"/>
          </a:xfrm>
        </p:spPr>
        <p:txBody>
          <a:bodyPr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</p:spTree>
    <p:extLst>
      <p:ext uri="{BB962C8B-B14F-4D97-AF65-F5344CB8AC3E}">
        <p14:creationId xmlns:p14="http://schemas.microsoft.com/office/powerpoint/2010/main" val="63037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m / 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6374038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vslutning / Lopet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orakulmio 4">
            <a:extLst>
              <a:ext uri="{FF2B5EF4-FFF2-40B4-BE49-F238E27FC236}">
                <a16:creationId xmlns:a16="http://schemas.microsoft.com/office/drawing/2014/main" id="{7CFEF7D0-89E7-4DFE-9FC4-7B4ABF4A53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7" name="Tekstin paikkamerkki 2">
            <a:extLst>
              <a:ext uri="{FF2B5EF4-FFF2-40B4-BE49-F238E27FC236}">
                <a16:creationId xmlns:a16="http://schemas.microsoft.com/office/drawing/2014/main" id="{18EE2646-56AA-4BB0-8E80-712AD9226B4D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3043858" y="3604926"/>
            <a:ext cx="7710725" cy="351638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err="1"/>
              <a:t>Förnamn</a:t>
            </a:r>
            <a:r>
              <a:rPr lang="fi-FI"/>
              <a:t> </a:t>
            </a:r>
            <a:r>
              <a:rPr lang="fi-FI" err="1"/>
              <a:t>Efternamn</a:t>
            </a:r>
            <a:r>
              <a:rPr lang="fi-FI"/>
              <a:t> | </a:t>
            </a:r>
            <a:r>
              <a:rPr lang="fi-FI" err="1"/>
              <a:t>Kontaktinformation</a:t>
            </a:r>
            <a:r>
              <a:rPr lang="fi-FI"/>
              <a:t> | osterbottensvalfard.fi</a:t>
            </a:r>
          </a:p>
        </p:txBody>
      </p:sp>
    </p:spTree>
    <p:extLst>
      <p:ext uri="{BB962C8B-B14F-4D97-AF65-F5344CB8AC3E}">
        <p14:creationId xmlns:p14="http://schemas.microsoft.com/office/powerpoint/2010/main" val="164448608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mslag / Kan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BD9989D6-F31F-4EC5-946F-B333986A870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200100" y="914884"/>
            <a:ext cx="7911566" cy="2072107"/>
          </a:xfrm>
        </p:spPr>
        <p:txBody>
          <a:bodyPr anchor="b">
            <a:normAutofit/>
          </a:bodyPr>
          <a:lstStyle>
            <a:lvl1pPr>
              <a:defRPr sz="6600" b="1">
                <a:solidFill>
                  <a:schemeClr val="bg1"/>
                </a:solidFill>
              </a:defRPr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316C2E39-1FFB-4EB1-83CE-55B81ACB00AE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200100" y="3413033"/>
            <a:ext cx="7934716" cy="347919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977A0A71-A835-403F-AD0D-5E408F30A0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7886218" y="5824812"/>
            <a:ext cx="3688466" cy="608776"/>
          </a:xfrm>
          <a:prstGeom prst="rect">
            <a:avLst/>
          </a:prstGeom>
        </p:spPr>
      </p:pic>
      <p:sp>
        <p:nvSpPr>
          <p:cNvPr id="14" name="Tekstin paikkamerkki 2">
            <a:extLst>
              <a:ext uri="{FF2B5EF4-FFF2-40B4-BE49-F238E27FC236}">
                <a16:creationId xmlns:a16="http://schemas.microsoft.com/office/drawing/2014/main" id="{228ECC36-F686-4B0E-B126-D1ED6CF08A34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2184667" y="6156384"/>
            <a:ext cx="4443769" cy="233637"/>
          </a:xfrm>
        </p:spPr>
        <p:txBody>
          <a:bodyPr>
            <a:noAutofit/>
          </a:bodyPr>
          <a:lstStyle>
            <a:lvl1pPr marL="0" indent="0">
              <a:lnSpc>
                <a:spcPts val="1200"/>
              </a:lnSpc>
              <a:spcBef>
                <a:spcPts val="600"/>
              </a:spcBef>
              <a:buNone/>
              <a:defRPr sz="1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fi-FI" b="0" i="0" err="1">
                <a:effectLst/>
                <a:latin typeface="Segoe UI" panose="020B0502040204020203" pitchFamily="34" charset="0"/>
              </a:rPr>
              <a:t>Författarinformation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Förnamn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Efternamn</a:t>
            </a:r>
            <a:r>
              <a:rPr lang="fi-FI" b="0" i="0">
                <a:effectLst/>
                <a:latin typeface="Segoe UI" panose="020B0502040204020203" pitchFamily="34" charset="0"/>
              </a:rPr>
              <a:t> | Datum</a:t>
            </a:r>
          </a:p>
        </p:txBody>
      </p:sp>
    </p:spTree>
    <p:extLst>
      <p:ext uri="{BB962C8B-B14F-4D97-AF65-F5344CB8AC3E}">
        <p14:creationId xmlns:p14="http://schemas.microsoft.com/office/powerpoint/2010/main" val="234482245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mslag + bild / Kansi +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BD9989D6-F31F-4EC5-946F-B333986A870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792742" y="567159"/>
            <a:ext cx="4911522" cy="2299519"/>
          </a:xfrm>
        </p:spPr>
        <p:txBody>
          <a:bodyPr anchor="b">
            <a:normAutofit/>
          </a:bodyPr>
          <a:lstStyle>
            <a:lvl1pPr>
              <a:defRPr sz="4800" b="1">
                <a:solidFill>
                  <a:schemeClr val="bg1"/>
                </a:solidFill>
              </a:defRPr>
            </a:lvl1pPr>
          </a:lstStyle>
          <a:p>
            <a:r>
              <a:rPr lang="sv-SE"/>
              <a:t>Klicka för att sätta rubriken</a:t>
            </a:r>
            <a:endParaRPr lang="fi-FI"/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316C2E39-1FFB-4EB1-83CE-55B81ACB00AE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1792742" y="3136739"/>
            <a:ext cx="4911522" cy="1018844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977A0A71-A835-403F-AD0D-5E408F30A0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1792742" y="5824812"/>
            <a:ext cx="3688466" cy="608776"/>
          </a:xfrm>
          <a:prstGeom prst="rect">
            <a:avLst/>
          </a:prstGeom>
        </p:spPr>
      </p:pic>
      <p:sp>
        <p:nvSpPr>
          <p:cNvPr id="14" name="Tekstin paikkamerkki 2">
            <a:extLst>
              <a:ext uri="{FF2B5EF4-FFF2-40B4-BE49-F238E27FC236}">
                <a16:creationId xmlns:a16="http://schemas.microsoft.com/office/drawing/2014/main" id="{228ECC36-F686-4B0E-B126-D1ED6CF08A34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1792743" y="4425644"/>
            <a:ext cx="4911521" cy="279730"/>
          </a:xfrm>
        </p:spPr>
        <p:txBody>
          <a:bodyPr>
            <a:noAutofit/>
          </a:bodyPr>
          <a:lstStyle>
            <a:lvl1pPr marL="0" indent="0">
              <a:lnSpc>
                <a:spcPts val="1200"/>
              </a:lnSpc>
              <a:spcBef>
                <a:spcPts val="600"/>
              </a:spcBef>
              <a:buNone/>
              <a:defRPr sz="1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fi-FI" b="0" i="0" err="1">
                <a:effectLst/>
                <a:latin typeface="Segoe UI" panose="020B0502040204020203" pitchFamily="34" charset="0"/>
              </a:rPr>
              <a:t>Författarinformation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Förnamn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Efternamn</a:t>
            </a:r>
            <a:r>
              <a:rPr lang="fi-FI" b="0" i="0">
                <a:effectLst/>
                <a:latin typeface="Segoe UI" panose="020B0502040204020203" pitchFamily="34" charset="0"/>
              </a:rPr>
              <a:t> | Datum</a:t>
            </a:r>
          </a:p>
        </p:txBody>
      </p:sp>
      <p:sp>
        <p:nvSpPr>
          <p:cNvPr id="10" name="Sisällön paikkamerkki 2">
            <a:extLst>
              <a:ext uri="{FF2B5EF4-FFF2-40B4-BE49-F238E27FC236}">
                <a16:creationId xmlns:a16="http://schemas.microsoft.com/office/drawing/2014/main" id="{B1E416C0-4E6D-428D-8B11-8AA4319A4838}"/>
              </a:ext>
            </a:extLst>
          </p:cNvPr>
          <p:cNvSpPr>
            <a:spLocks noGrp="1"/>
          </p:cNvSpPr>
          <p:nvPr>
            <p:ph sz="half" idx="15" hasCustomPrompt="1"/>
          </p:nvPr>
        </p:nvSpPr>
        <p:spPr>
          <a:xfrm>
            <a:off x="7209212" y="1"/>
            <a:ext cx="4980065" cy="6858000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>
                <a:solidFill>
                  <a:schemeClr val="bg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fi-FI" b="0" i="0" err="1">
                <a:effectLst/>
                <a:latin typeface="Segoe UI" panose="020B0502040204020203" pitchFamily="34" charset="0"/>
              </a:rPr>
              <a:t>Infoga</a:t>
            </a:r>
            <a:r>
              <a:rPr lang="fi-FI" b="0" i="0">
                <a:effectLst/>
                <a:latin typeface="Segoe UI" panose="020B0502040204020203" pitchFamily="34" charset="0"/>
              </a:rPr>
              <a:t> bild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96305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mslag + bild / Kansi +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BD9989D6-F31F-4EC5-946F-B333986A870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792742" y="567159"/>
            <a:ext cx="4911522" cy="2299519"/>
          </a:xfrm>
        </p:spPr>
        <p:txBody>
          <a:bodyPr anchor="b">
            <a:normAutofit/>
          </a:bodyPr>
          <a:lstStyle>
            <a:lvl1pPr>
              <a:defRPr sz="4800" b="1">
                <a:solidFill>
                  <a:schemeClr val="bg1"/>
                </a:solidFill>
              </a:defRPr>
            </a:lvl1pPr>
          </a:lstStyle>
          <a:p>
            <a:r>
              <a:rPr lang="sv-SE"/>
              <a:t>Klicka för att sätta rubriken</a:t>
            </a:r>
            <a:endParaRPr lang="fi-FI"/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316C2E39-1FFB-4EB1-83CE-55B81ACB00AE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1792742" y="3136739"/>
            <a:ext cx="4911522" cy="1018844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977A0A71-A835-403F-AD0D-5E408F30A0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1792742" y="5824812"/>
            <a:ext cx="3688466" cy="608776"/>
          </a:xfrm>
          <a:prstGeom prst="rect">
            <a:avLst/>
          </a:prstGeom>
        </p:spPr>
      </p:pic>
      <p:sp>
        <p:nvSpPr>
          <p:cNvPr id="14" name="Tekstin paikkamerkki 2">
            <a:extLst>
              <a:ext uri="{FF2B5EF4-FFF2-40B4-BE49-F238E27FC236}">
                <a16:creationId xmlns:a16="http://schemas.microsoft.com/office/drawing/2014/main" id="{228ECC36-F686-4B0E-B126-D1ED6CF08A34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1792743" y="4425644"/>
            <a:ext cx="4911521" cy="279730"/>
          </a:xfrm>
        </p:spPr>
        <p:txBody>
          <a:bodyPr>
            <a:noAutofit/>
          </a:bodyPr>
          <a:lstStyle>
            <a:lvl1pPr marL="0" indent="0">
              <a:lnSpc>
                <a:spcPts val="1200"/>
              </a:lnSpc>
              <a:spcBef>
                <a:spcPts val="600"/>
              </a:spcBef>
              <a:buNone/>
              <a:defRPr sz="1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fi-FI" b="0" i="0" err="1">
                <a:effectLst/>
                <a:latin typeface="Segoe UI" panose="020B0502040204020203" pitchFamily="34" charset="0"/>
              </a:rPr>
              <a:t>Författarinformation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Förnamn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Efternamn</a:t>
            </a:r>
            <a:r>
              <a:rPr lang="fi-FI" b="0" i="0">
                <a:effectLst/>
                <a:latin typeface="Segoe UI" panose="020B0502040204020203" pitchFamily="34" charset="0"/>
              </a:rPr>
              <a:t> | Datum</a:t>
            </a:r>
          </a:p>
        </p:txBody>
      </p:sp>
      <p:sp>
        <p:nvSpPr>
          <p:cNvPr id="10" name="Sisällön paikkamerkki 2">
            <a:extLst>
              <a:ext uri="{FF2B5EF4-FFF2-40B4-BE49-F238E27FC236}">
                <a16:creationId xmlns:a16="http://schemas.microsoft.com/office/drawing/2014/main" id="{B1E416C0-4E6D-428D-8B11-8AA4319A4838}"/>
              </a:ext>
            </a:extLst>
          </p:cNvPr>
          <p:cNvSpPr>
            <a:spLocks noGrp="1"/>
          </p:cNvSpPr>
          <p:nvPr>
            <p:ph sz="half" idx="15" hasCustomPrompt="1"/>
          </p:nvPr>
        </p:nvSpPr>
        <p:spPr>
          <a:xfrm>
            <a:off x="7209212" y="1"/>
            <a:ext cx="4980065" cy="6858000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>
                <a:solidFill>
                  <a:schemeClr val="bg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fi-FI" b="0" i="0" err="1">
                <a:effectLst/>
                <a:latin typeface="Segoe UI" panose="020B0502040204020203" pitchFamily="34" charset="0"/>
              </a:rPr>
              <a:t>Infoga</a:t>
            </a:r>
            <a:r>
              <a:rPr lang="fi-FI" b="0" i="0">
                <a:effectLst/>
                <a:latin typeface="Segoe UI" panose="020B0502040204020203" pitchFamily="34" charset="0"/>
              </a:rPr>
              <a:t> bild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2419962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håll /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31CCC9F-863F-4912-9980-8F52D255222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853391" y="762946"/>
            <a:ext cx="9327754" cy="1563565"/>
          </a:xfrm>
        </p:spPr>
        <p:txBody>
          <a:bodyPr>
            <a:normAutofit/>
          </a:bodyPr>
          <a:lstStyle>
            <a:lvl1pPr>
              <a:defRPr sz="3200" b="1"/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6D1FF4A-38CC-40DC-83BE-DDE4BF5548B2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1853389" y="2326511"/>
            <a:ext cx="9327755" cy="3850452"/>
          </a:xfrm>
        </p:spPr>
        <p:txBody>
          <a:bodyPr>
            <a:normAutofit/>
          </a:bodyPr>
          <a:lstStyle>
            <a:lvl1pPr marL="457200" indent="-457200">
              <a:buClr>
                <a:schemeClr val="accent1"/>
              </a:buClr>
              <a:buFont typeface="Arial" panose="020B0604020202020204" pitchFamily="34" charset="0"/>
              <a:buChar char="•"/>
              <a:defRPr sz="2400"/>
            </a:lvl1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texten</a:t>
            </a:r>
          </a:p>
        </p:txBody>
      </p:sp>
    </p:spTree>
    <p:extLst>
      <p:ext uri="{BB962C8B-B14F-4D97-AF65-F5344CB8AC3E}">
        <p14:creationId xmlns:p14="http://schemas.microsoft.com/office/powerpoint/2010/main" val="52547636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håll + bild / Sisältö +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31CCC9F-863F-4912-9980-8F52D255222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853391" y="762946"/>
            <a:ext cx="4491680" cy="1563565"/>
          </a:xfrm>
        </p:spPr>
        <p:txBody>
          <a:bodyPr>
            <a:normAutofit/>
          </a:bodyPr>
          <a:lstStyle>
            <a:lvl1pPr>
              <a:defRPr sz="3200" b="1"/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6D1FF4A-38CC-40DC-83BE-DDE4BF5548B2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1853390" y="2326511"/>
            <a:ext cx="4491680" cy="3850452"/>
          </a:xfrm>
        </p:spPr>
        <p:txBody>
          <a:bodyPr>
            <a:normAutofit/>
          </a:bodyPr>
          <a:lstStyle>
            <a:lvl1pPr marL="457200" indent="-457200">
              <a:buClr>
                <a:schemeClr val="accent1"/>
              </a:buClr>
              <a:buFont typeface="Arial" panose="020B0604020202020204" pitchFamily="34" charset="0"/>
              <a:buChar char="•"/>
              <a:defRPr sz="2400"/>
            </a:lvl1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texten</a:t>
            </a:r>
          </a:p>
        </p:txBody>
      </p:sp>
      <p:sp>
        <p:nvSpPr>
          <p:cNvPr id="9" name="Sisällön paikkamerkki 2">
            <a:extLst>
              <a:ext uri="{FF2B5EF4-FFF2-40B4-BE49-F238E27FC236}">
                <a16:creationId xmlns:a16="http://schemas.microsoft.com/office/drawing/2014/main" id="{1DA025EC-89A3-44CB-B84C-6A8DB57CA696}"/>
              </a:ext>
            </a:extLst>
          </p:cNvPr>
          <p:cNvSpPr>
            <a:spLocks noGrp="1"/>
          </p:cNvSpPr>
          <p:nvPr>
            <p:ph sz="half" idx="10" hasCustomPrompt="1"/>
          </p:nvPr>
        </p:nvSpPr>
        <p:spPr>
          <a:xfrm>
            <a:off x="6772099" y="762946"/>
            <a:ext cx="4385897" cy="5414017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>
                <a:solidFill>
                  <a:schemeClr val="accent2"/>
                </a:solidFill>
              </a:defRPr>
            </a:lvl1pPr>
          </a:lstStyle>
          <a:p>
            <a:pPr algn="l"/>
            <a:r>
              <a:rPr lang="fi-FI" b="0" i="0" err="1">
                <a:effectLst/>
                <a:latin typeface="Segoe UI" panose="020B0502040204020203" pitchFamily="34" charset="0"/>
              </a:rPr>
              <a:t>Infoga</a:t>
            </a:r>
            <a:r>
              <a:rPr lang="fi-FI" b="0" i="0">
                <a:effectLst/>
                <a:latin typeface="Segoe UI" panose="020B0502040204020203" pitchFamily="34" charset="0"/>
              </a:rPr>
              <a:t> bild</a:t>
            </a:r>
          </a:p>
        </p:txBody>
      </p:sp>
    </p:spTree>
    <p:extLst>
      <p:ext uri="{BB962C8B-B14F-4D97-AF65-F5344CB8AC3E}">
        <p14:creationId xmlns:p14="http://schemas.microsoft.com/office/powerpoint/2010/main" val="202199234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1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 baseline="0"/>
            </a:lvl1pPr>
          </a:lstStyle>
          <a:p>
            <a:r>
              <a:rPr lang="fi-FI" sz="3600">
                <a:solidFill>
                  <a:schemeClr val="tx1"/>
                </a:solidFill>
              </a:rPr>
              <a:t>Saatavuus (RESURS)</a:t>
            </a:r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D1BC2986-E557-4E31-79E4-2FCA09A44459}"/>
              </a:ext>
            </a:extLst>
          </p:cNvPr>
          <p:cNvCxnSpPr/>
          <p:nvPr userDrawn="1"/>
        </p:nvCxnSpPr>
        <p:spPr>
          <a:xfrm>
            <a:off x="7560000" y="3061699"/>
            <a:ext cx="4632000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25A2A482-F46E-8C2D-3CD2-DAF54B76306F}"/>
              </a:ext>
            </a:extLst>
          </p:cNvPr>
          <p:cNvCxnSpPr/>
          <p:nvPr userDrawn="1"/>
        </p:nvCxnSpPr>
        <p:spPr>
          <a:xfrm>
            <a:off x="7560000" y="4495372"/>
            <a:ext cx="4632000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5858973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8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741502" y="385238"/>
            <a:ext cx="9327754" cy="774907"/>
          </a:xfrm>
        </p:spPr>
        <p:txBody>
          <a:bodyPr/>
          <a:lstStyle>
            <a:lvl1pPr>
              <a:defRPr b="1" baseline="0"/>
            </a:lvl1pPr>
          </a:lstStyle>
          <a:p>
            <a:r>
              <a:rPr lang="fi-FI" sz="3600">
                <a:solidFill>
                  <a:schemeClr val="tx1"/>
                </a:solidFill>
              </a:rPr>
              <a:t>Saatavuus (RESURS)</a:t>
            </a:r>
          </a:p>
        </p:txBody>
      </p:sp>
    </p:spTree>
    <p:extLst>
      <p:ext uri="{BB962C8B-B14F-4D97-AF65-F5344CB8AC3E}">
        <p14:creationId xmlns:p14="http://schemas.microsoft.com/office/powerpoint/2010/main" val="251182554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7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 baseline="0"/>
            </a:lvl1pPr>
          </a:lstStyle>
          <a:p>
            <a:r>
              <a:rPr lang="fi-FI" sz="3600">
                <a:solidFill>
                  <a:schemeClr val="tx1"/>
                </a:solidFill>
              </a:rPr>
              <a:t>Saatavuus (RESURS)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A56DBEB3-51CC-72A7-8A37-95BC67CBE2B7}"/>
              </a:ext>
            </a:extLst>
          </p:cNvPr>
          <p:cNvCxnSpPr/>
          <p:nvPr userDrawn="1"/>
        </p:nvCxnSpPr>
        <p:spPr>
          <a:xfrm>
            <a:off x="7560000" y="4457272"/>
            <a:ext cx="4632000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5458341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2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 baseline="0"/>
            </a:lvl1pPr>
          </a:lstStyle>
          <a:p>
            <a:r>
              <a:rPr lang="fi-FI" sz="3600">
                <a:solidFill>
                  <a:schemeClr val="tx1"/>
                </a:solidFill>
              </a:rPr>
              <a:t>Saatavuus (RESURS)</a:t>
            </a:r>
          </a:p>
        </p:txBody>
      </p:sp>
    </p:spTree>
    <p:extLst>
      <p:ext uri="{BB962C8B-B14F-4D97-AF65-F5344CB8AC3E}">
        <p14:creationId xmlns:p14="http://schemas.microsoft.com/office/powerpoint/2010/main" val="26454497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1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 baseline="0"/>
            </a:lvl1pPr>
          </a:lstStyle>
          <a:p>
            <a:r>
              <a:rPr lang="fi-FI" sz="3600" err="1">
                <a:solidFill>
                  <a:schemeClr val="tx1"/>
                </a:solidFill>
              </a:rPr>
              <a:t>sampam</a:t>
            </a:r>
            <a:endParaRPr lang="fi-FI" sz="360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059685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9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653884" y="413813"/>
            <a:ext cx="9327754" cy="774907"/>
          </a:xfrm>
        </p:spPr>
        <p:txBody>
          <a:bodyPr/>
          <a:lstStyle/>
          <a:p>
            <a:r>
              <a:rPr lang="fi-FI" sz="3600" b="1" err="1">
                <a:solidFill>
                  <a:schemeClr val="tx1"/>
                </a:solidFill>
              </a:rPr>
              <a:t>Kundupplevelse</a:t>
            </a:r>
            <a:endParaRPr lang="fi-FI" sz="3600" b="1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892850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E5E4426B-1263-FF2F-84C3-2A76EC01A48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63665" y="669804"/>
            <a:ext cx="3028335" cy="7003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4291273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BD9989D6-F31F-4EC5-946F-B333986A870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51512" y="1481560"/>
            <a:ext cx="7881449" cy="2511706"/>
          </a:xfrm>
        </p:spPr>
        <p:txBody>
          <a:bodyPr anchor="b">
            <a:noAutofit/>
          </a:bodyPr>
          <a:lstStyle>
            <a:lvl1pPr>
              <a:defRPr sz="6000" b="1">
                <a:solidFill>
                  <a:schemeClr val="bg1"/>
                </a:solidFill>
              </a:defRPr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316C2E39-1FFB-4EB1-83CE-55B81ACB00AE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651512" y="4374498"/>
            <a:ext cx="7881448" cy="405846"/>
          </a:xfrm>
        </p:spPr>
        <p:txBody>
          <a:bodyPr>
            <a:noAutofit/>
          </a:bodyPr>
          <a:lstStyle>
            <a:lvl1pPr marL="0" indent="0"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</p:spTree>
    <p:extLst>
      <p:ext uri="{BB962C8B-B14F-4D97-AF65-F5344CB8AC3E}">
        <p14:creationId xmlns:p14="http://schemas.microsoft.com/office/powerpoint/2010/main" val="37382622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håll /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31CCC9F-863F-4912-9980-8F52D255222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853391" y="762946"/>
            <a:ext cx="9327754" cy="1563565"/>
          </a:xfrm>
        </p:spPr>
        <p:txBody>
          <a:bodyPr>
            <a:normAutofit/>
          </a:bodyPr>
          <a:lstStyle>
            <a:lvl1pPr>
              <a:defRPr sz="3200" b="1"/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6D1FF4A-38CC-40DC-83BE-DDE4BF5548B2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1853389" y="2326511"/>
            <a:ext cx="9327755" cy="3850452"/>
          </a:xfrm>
        </p:spPr>
        <p:txBody>
          <a:bodyPr>
            <a:normAutofit/>
          </a:bodyPr>
          <a:lstStyle>
            <a:lvl1pPr marL="457200" indent="-457200">
              <a:buClr>
                <a:schemeClr val="accent1"/>
              </a:buClr>
              <a:buFont typeface="Arial" panose="020B0604020202020204" pitchFamily="34" charset="0"/>
              <a:buChar char="•"/>
              <a:defRPr sz="2400"/>
            </a:lvl1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texten</a:t>
            </a:r>
          </a:p>
        </p:txBody>
      </p:sp>
    </p:spTree>
    <p:extLst>
      <p:ext uri="{BB962C8B-B14F-4D97-AF65-F5344CB8AC3E}">
        <p14:creationId xmlns:p14="http://schemas.microsoft.com/office/powerpoint/2010/main" val="1956508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7D524BBE-09B8-48EA-859D-3860E4E8A31C}"/>
              </a:ext>
            </a:extLst>
          </p:cNvPr>
          <p:cNvCxnSpPr/>
          <p:nvPr userDrawn="1"/>
        </p:nvCxnSpPr>
        <p:spPr>
          <a:xfrm>
            <a:off x="4798800" y="1391960"/>
            <a:ext cx="0" cy="596669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E663A9F8-806C-4F2D-8EDE-F3C63879E4F0}"/>
              </a:ext>
            </a:extLst>
          </p:cNvPr>
          <p:cNvCxnSpPr/>
          <p:nvPr userDrawn="1"/>
        </p:nvCxnSpPr>
        <p:spPr>
          <a:xfrm>
            <a:off x="8532000" y="891309"/>
            <a:ext cx="0" cy="596669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angle 6">
            <a:extLst>
              <a:ext uri="{FF2B5EF4-FFF2-40B4-BE49-F238E27FC236}">
                <a16:creationId xmlns:a16="http://schemas.microsoft.com/office/drawing/2014/main" id="{7C2F3AC7-DD9D-4569-9C23-2C361AB2CEE3}"/>
              </a:ext>
            </a:extLst>
          </p:cNvPr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935609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C2F3AC7-DD9D-4569-9C23-2C361AB2CEE3}"/>
              </a:ext>
            </a:extLst>
          </p:cNvPr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347042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Mellanrubrik / Väliotsikko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pic>
        <p:nvPicPr>
          <p:cNvPr id="12" name="Kuva 11">
            <a:extLst>
              <a:ext uri="{FF2B5EF4-FFF2-40B4-BE49-F238E27FC236}">
                <a16:creationId xmlns:a16="http://schemas.microsoft.com/office/drawing/2014/main" id="{F6B8AB5D-811F-4B06-A2B7-A29159A8EF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 t="7582" r="2599" b="7653"/>
          <a:stretch/>
        </p:blipFill>
        <p:spPr>
          <a:xfrm>
            <a:off x="2553495" y="-1"/>
            <a:ext cx="9638506" cy="6858001"/>
          </a:xfrm>
          <a:prstGeom prst="rect">
            <a:avLst/>
          </a:prstGeom>
        </p:spPr>
      </p:pic>
      <p:sp>
        <p:nvSpPr>
          <p:cNvPr id="7" name="Suorakulmio 6">
            <a:extLst>
              <a:ext uri="{FF2B5EF4-FFF2-40B4-BE49-F238E27FC236}">
                <a16:creationId xmlns:a16="http://schemas.microsoft.com/office/drawing/2014/main" id="{621CD312-6FC1-4BBF-800D-A161539795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828800" y="555585"/>
            <a:ext cx="9769034" cy="576419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4" name="Otsikko 1">
            <a:extLst>
              <a:ext uri="{FF2B5EF4-FFF2-40B4-BE49-F238E27FC236}">
                <a16:creationId xmlns:a16="http://schemas.microsoft.com/office/drawing/2014/main" id="{6B794C0E-ABDA-46B2-87C9-9CE37E803DF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51512" y="1481560"/>
            <a:ext cx="7881449" cy="2511706"/>
          </a:xfrm>
        </p:spPr>
        <p:txBody>
          <a:bodyPr anchor="b">
            <a:noAutofit/>
          </a:bodyPr>
          <a:lstStyle>
            <a:lvl1pPr>
              <a:defRPr sz="6000" b="1">
                <a:solidFill>
                  <a:schemeClr val="tx1"/>
                </a:solidFill>
              </a:defRPr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15" name="Tekstin paikkamerkki 2">
            <a:extLst>
              <a:ext uri="{FF2B5EF4-FFF2-40B4-BE49-F238E27FC236}">
                <a16:creationId xmlns:a16="http://schemas.microsoft.com/office/drawing/2014/main" id="{3A0EC7A0-5676-4A13-9CF1-A44526782232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651511" y="4281899"/>
            <a:ext cx="7881449" cy="382697"/>
          </a:xfrm>
        </p:spPr>
        <p:txBody>
          <a:bodyPr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</p:spTree>
    <p:extLst>
      <p:ext uri="{BB962C8B-B14F-4D97-AF65-F5344CB8AC3E}">
        <p14:creationId xmlns:p14="http://schemas.microsoft.com/office/powerpoint/2010/main" val="3410807362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Mellanrubrik / Väliotsikko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Kuva 11">
            <a:extLst>
              <a:ext uri="{FF2B5EF4-FFF2-40B4-BE49-F238E27FC236}">
                <a16:creationId xmlns:a16="http://schemas.microsoft.com/office/drawing/2014/main" id="{97326C7A-C2EB-4325-8143-E8591DB578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 t="7122" r="2989" b="8476"/>
          <a:stretch/>
        </p:blipFill>
        <p:spPr>
          <a:xfrm>
            <a:off x="2550911" y="0"/>
            <a:ext cx="9641089" cy="6858000"/>
          </a:xfrm>
          <a:prstGeom prst="rect">
            <a:avLst/>
          </a:prstGeom>
        </p:spPr>
      </p:pic>
      <p:sp>
        <p:nvSpPr>
          <p:cNvPr id="7" name="Suorakulmio 6">
            <a:extLst>
              <a:ext uri="{FF2B5EF4-FFF2-40B4-BE49-F238E27FC236}">
                <a16:creationId xmlns:a16="http://schemas.microsoft.com/office/drawing/2014/main" id="{621CD312-6FC1-4BBF-800D-A161539795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828800" y="555585"/>
            <a:ext cx="9769034" cy="576419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4" name="Otsikko 1">
            <a:extLst>
              <a:ext uri="{FF2B5EF4-FFF2-40B4-BE49-F238E27FC236}">
                <a16:creationId xmlns:a16="http://schemas.microsoft.com/office/drawing/2014/main" id="{9E67AA12-B1E4-4AFF-9D09-DF4180C6A35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51512" y="1481560"/>
            <a:ext cx="7881449" cy="2511706"/>
          </a:xfrm>
        </p:spPr>
        <p:txBody>
          <a:bodyPr anchor="b">
            <a:noAutofit/>
          </a:bodyPr>
          <a:lstStyle>
            <a:lvl1pPr>
              <a:defRPr sz="6000" b="1">
                <a:solidFill>
                  <a:schemeClr val="tx1"/>
                </a:solidFill>
              </a:defRPr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15" name="Tekstin paikkamerkki 2">
            <a:extLst>
              <a:ext uri="{FF2B5EF4-FFF2-40B4-BE49-F238E27FC236}">
                <a16:creationId xmlns:a16="http://schemas.microsoft.com/office/drawing/2014/main" id="{1BBE9987-4AB2-4C77-9BF5-E044F5744C48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651511" y="4281900"/>
            <a:ext cx="7881449" cy="428996"/>
          </a:xfrm>
        </p:spPr>
        <p:txBody>
          <a:bodyPr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</p:spTree>
    <p:extLst>
      <p:ext uri="{BB962C8B-B14F-4D97-AF65-F5344CB8AC3E}">
        <p14:creationId xmlns:p14="http://schemas.microsoft.com/office/powerpoint/2010/main" val="1291625332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m / 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6197789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vslutning / Lopet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orakulmio 4">
            <a:extLst>
              <a:ext uri="{FF2B5EF4-FFF2-40B4-BE49-F238E27FC236}">
                <a16:creationId xmlns:a16="http://schemas.microsoft.com/office/drawing/2014/main" id="{7CFEF7D0-89E7-4DFE-9FC4-7B4ABF4A53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7" name="Tekstin paikkamerkki 2">
            <a:extLst>
              <a:ext uri="{FF2B5EF4-FFF2-40B4-BE49-F238E27FC236}">
                <a16:creationId xmlns:a16="http://schemas.microsoft.com/office/drawing/2014/main" id="{18EE2646-56AA-4BB0-8E80-712AD9226B4D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3043858" y="3604926"/>
            <a:ext cx="7710725" cy="351638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err="1"/>
              <a:t>Förnamn</a:t>
            </a:r>
            <a:r>
              <a:rPr lang="fi-FI"/>
              <a:t> </a:t>
            </a:r>
            <a:r>
              <a:rPr lang="fi-FI" err="1"/>
              <a:t>Efternamn</a:t>
            </a:r>
            <a:r>
              <a:rPr lang="fi-FI"/>
              <a:t> | </a:t>
            </a:r>
            <a:r>
              <a:rPr lang="fi-FI" err="1"/>
              <a:t>Kontaktinformation</a:t>
            </a:r>
            <a:r>
              <a:rPr lang="fi-FI"/>
              <a:t> | osterbottensvalfard.fi</a:t>
            </a:r>
          </a:p>
        </p:txBody>
      </p:sp>
    </p:spTree>
    <p:extLst>
      <p:ext uri="{BB962C8B-B14F-4D97-AF65-F5344CB8AC3E}">
        <p14:creationId xmlns:p14="http://schemas.microsoft.com/office/powerpoint/2010/main" val="1250032910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741502" y="130139"/>
            <a:ext cx="9327754" cy="774907"/>
          </a:xfrm>
        </p:spPr>
        <p:txBody>
          <a:bodyPr/>
          <a:lstStyle>
            <a:lvl1pPr>
              <a:defRPr b="1"/>
            </a:lvl1pPr>
          </a:lstStyle>
          <a:p>
            <a:r>
              <a:rPr lang="fi-FI" sz="3600" err="1">
                <a:solidFill>
                  <a:schemeClr val="tx1"/>
                </a:solidFill>
              </a:rPr>
              <a:t>Patientsäkerhet</a:t>
            </a:r>
            <a:endParaRPr lang="fi-FI" sz="3600">
              <a:solidFill>
                <a:schemeClr val="tx1"/>
              </a:solidFill>
            </a:endParaRPr>
          </a:p>
        </p:txBody>
      </p:sp>
      <p:cxnSp>
        <p:nvCxnSpPr>
          <p:cNvPr id="15" name="Straight Connector 14"/>
          <p:cNvCxnSpPr>
            <a:cxnSpLocks/>
          </p:cNvCxnSpPr>
          <p:nvPr userDrawn="1"/>
        </p:nvCxnSpPr>
        <p:spPr>
          <a:xfrm>
            <a:off x="4609050" y="1618614"/>
            <a:ext cx="0" cy="287025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>
            <a:cxnSpLocks/>
          </p:cNvCxnSpPr>
          <p:nvPr userDrawn="1"/>
        </p:nvCxnSpPr>
        <p:spPr>
          <a:xfrm>
            <a:off x="8101076" y="1618614"/>
            <a:ext cx="0" cy="2870257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tangle 1">
            <a:extLst>
              <a:ext uri="{FF2B5EF4-FFF2-40B4-BE49-F238E27FC236}">
                <a16:creationId xmlns:a16="http://schemas.microsoft.com/office/drawing/2014/main" id="{86A81F36-AC58-4DD9-C7DC-B9776BED227D}"/>
              </a:ext>
            </a:extLst>
          </p:cNvPr>
          <p:cNvSpPr/>
          <p:nvPr userDrawn="1"/>
        </p:nvSpPr>
        <p:spPr>
          <a:xfrm>
            <a:off x="1208213" y="1618614"/>
            <a:ext cx="10907573" cy="511712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32681D93-E218-7D07-1A5B-282B478E7723}"/>
              </a:ext>
            </a:extLst>
          </p:cNvPr>
          <p:cNvCxnSpPr>
            <a:cxnSpLocks/>
          </p:cNvCxnSpPr>
          <p:nvPr userDrawn="1"/>
        </p:nvCxnSpPr>
        <p:spPr>
          <a:xfrm>
            <a:off x="4609050" y="4488871"/>
            <a:ext cx="3492026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9ACC7CAA-3A95-8BEA-AD51-82BA742430DF}"/>
              </a:ext>
            </a:extLst>
          </p:cNvPr>
          <p:cNvCxnSpPr>
            <a:cxnSpLocks/>
          </p:cNvCxnSpPr>
          <p:nvPr userDrawn="1"/>
        </p:nvCxnSpPr>
        <p:spPr>
          <a:xfrm>
            <a:off x="4609050" y="4488871"/>
            <a:ext cx="0" cy="224686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A0AF0572-4EC0-8FF6-DAC5-4173102B5DD7}"/>
              </a:ext>
            </a:extLst>
          </p:cNvPr>
          <p:cNvCxnSpPr>
            <a:cxnSpLocks/>
          </p:cNvCxnSpPr>
          <p:nvPr userDrawn="1"/>
        </p:nvCxnSpPr>
        <p:spPr>
          <a:xfrm>
            <a:off x="8101076" y="4488871"/>
            <a:ext cx="0" cy="224686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A5412B49-581C-835D-8C01-D82A94FB7DC4}"/>
              </a:ext>
            </a:extLst>
          </p:cNvPr>
          <p:cNvCxnSpPr>
            <a:cxnSpLocks/>
          </p:cNvCxnSpPr>
          <p:nvPr userDrawn="1"/>
        </p:nvCxnSpPr>
        <p:spPr>
          <a:xfrm>
            <a:off x="1208213" y="4037767"/>
            <a:ext cx="3400837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46692137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741502" y="130139"/>
            <a:ext cx="9327754" cy="774907"/>
          </a:xfrm>
        </p:spPr>
        <p:txBody>
          <a:bodyPr/>
          <a:lstStyle>
            <a:lvl1pPr>
              <a:defRPr b="1"/>
            </a:lvl1pPr>
          </a:lstStyle>
          <a:p>
            <a:r>
              <a:rPr lang="fi-FI" sz="3600" err="1">
                <a:solidFill>
                  <a:schemeClr val="tx1"/>
                </a:solidFill>
              </a:rPr>
              <a:t>Patientsäkerhet</a:t>
            </a:r>
            <a:endParaRPr lang="fi-FI" sz="3600">
              <a:solidFill>
                <a:schemeClr val="tx1"/>
              </a:solidFill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86A81F36-AC58-4DD9-C7DC-B9776BED227D}"/>
              </a:ext>
            </a:extLst>
          </p:cNvPr>
          <p:cNvSpPr/>
          <p:nvPr userDrawn="1"/>
        </p:nvSpPr>
        <p:spPr>
          <a:xfrm>
            <a:off x="1208213" y="1618614"/>
            <a:ext cx="10907573" cy="511712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9ACC7CAA-3A95-8BEA-AD51-82BA742430DF}"/>
              </a:ext>
            </a:extLst>
          </p:cNvPr>
          <p:cNvCxnSpPr>
            <a:cxnSpLocks/>
          </p:cNvCxnSpPr>
          <p:nvPr userDrawn="1"/>
        </p:nvCxnSpPr>
        <p:spPr>
          <a:xfrm>
            <a:off x="6718662" y="1618614"/>
            <a:ext cx="0" cy="511712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29460415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682865-C634-470C-B0FF-8EFBD469A413}" type="datetimeFigureOut">
              <a:rPr lang="en-US" smtClean="0"/>
              <a:t>5/26/2026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592D4A-3EEA-4580-801C-0CD0F8798C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339393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mslag / Kan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BD9989D6-F31F-4EC5-946F-B333986A870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200100" y="914884"/>
            <a:ext cx="7911566" cy="2072107"/>
          </a:xfrm>
        </p:spPr>
        <p:txBody>
          <a:bodyPr anchor="b">
            <a:normAutofit/>
          </a:bodyPr>
          <a:lstStyle>
            <a:lvl1pPr>
              <a:defRPr sz="6600" b="1">
                <a:solidFill>
                  <a:schemeClr val="bg1"/>
                </a:solidFill>
              </a:defRPr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316C2E39-1FFB-4EB1-83CE-55B81ACB00AE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200100" y="3413033"/>
            <a:ext cx="7934716" cy="347919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977A0A71-A835-403F-AD0D-5E408F30A0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7886218" y="5824812"/>
            <a:ext cx="3688466" cy="608776"/>
          </a:xfrm>
          <a:prstGeom prst="rect">
            <a:avLst/>
          </a:prstGeom>
        </p:spPr>
      </p:pic>
      <p:sp>
        <p:nvSpPr>
          <p:cNvPr id="14" name="Tekstin paikkamerkki 2">
            <a:extLst>
              <a:ext uri="{FF2B5EF4-FFF2-40B4-BE49-F238E27FC236}">
                <a16:creationId xmlns:a16="http://schemas.microsoft.com/office/drawing/2014/main" id="{228ECC36-F686-4B0E-B126-D1ED6CF08A34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2184667" y="6156384"/>
            <a:ext cx="4443769" cy="233637"/>
          </a:xfrm>
        </p:spPr>
        <p:txBody>
          <a:bodyPr>
            <a:noAutofit/>
          </a:bodyPr>
          <a:lstStyle>
            <a:lvl1pPr marL="0" indent="0">
              <a:lnSpc>
                <a:spcPts val="1200"/>
              </a:lnSpc>
              <a:spcBef>
                <a:spcPts val="600"/>
              </a:spcBef>
              <a:buNone/>
              <a:defRPr sz="1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fi-FI" b="0" i="0" err="1">
                <a:effectLst/>
                <a:latin typeface="Segoe UI" panose="020B0502040204020203" pitchFamily="34" charset="0"/>
              </a:rPr>
              <a:t>Författarinformation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Förnamn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Efternamn</a:t>
            </a:r>
            <a:r>
              <a:rPr lang="fi-FI" b="0" i="0">
                <a:effectLst/>
                <a:latin typeface="Segoe UI" panose="020B0502040204020203" pitchFamily="34" charset="0"/>
              </a:rPr>
              <a:t> | Datum</a:t>
            </a:r>
          </a:p>
        </p:txBody>
      </p:sp>
    </p:spTree>
    <p:extLst>
      <p:ext uri="{BB962C8B-B14F-4D97-AF65-F5344CB8AC3E}">
        <p14:creationId xmlns:p14="http://schemas.microsoft.com/office/powerpoint/2010/main" val="1854427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håll + bild / Sisältö +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31CCC9F-863F-4912-9980-8F52D255222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853391" y="762946"/>
            <a:ext cx="4491680" cy="1563565"/>
          </a:xfrm>
        </p:spPr>
        <p:txBody>
          <a:bodyPr>
            <a:normAutofit/>
          </a:bodyPr>
          <a:lstStyle>
            <a:lvl1pPr>
              <a:defRPr sz="3200" b="1"/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6D1FF4A-38CC-40DC-83BE-DDE4BF5548B2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1853390" y="2326511"/>
            <a:ext cx="4491680" cy="3850452"/>
          </a:xfrm>
        </p:spPr>
        <p:txBody>
          <a:bodyPr>
            <a:normAutofit/>
          </a:bodyPr>
          <a:lstStyle>
            <a:lvl1pPr marL="457200" indent="-457200">
              <a:buClr>
                <a:schemeClr val="accent1"/>
              </a:buClr>
              <a:buFont typeface="Arial" panose="020B0604020202020204" pitchFamily="34" charset="0"/>
              <a:buChar char="•"/>
              <a:defRPr sz="2400"/>
            </a:lvl1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texten</a:t>
            </a:r>
          </a:p>
        </p:txBody>
      </p:sp>
      <p:sp>
        <p:nvSpPr>
          <p:cNvPr id="9" name="Sisällön paikkamerkki 2">
            <a:extLst>
              <a:ext uri="{FF2B5EF4-FFF2-40B4-BE49-F238E27FC236}">
                <a16:creationId xmlns:a16="http://schemas.microsoft.com/office/drawing/2014/main" id="{1DA025EC-89A3-44CB-B84C-6A8DB57CA696}"/>
              </a:ext>
            </a:extLst>
          </p:cNvPr>
          <p:cNvSpPr>
            <a:spLocks noGrp="1"/>
          </p:cNvSpPr>
          <p:nvPr>
            <p:ph sz="half" idx="10" hasCustomPrompt="1"/>
          </p:nvPr>
        </p:nvSpPr>
        <p:spPr>
          <a:xfrm>
            <a:off x="6772099" y="762946"/>
            <a:ext cx="4385897" cy="5414017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>
                <a:solidFill>
                  <a:schemeClr val="accent2"/>
                </a:solidFill>
              </a:defRPr>
            </a:lvl1pPr>
          </a:lstStyle>
          <a:p>
            <a:pPr algn="l"/>
            <a:r>
              <a:rPr lang="fi-FI" b="0" i="0" err="1">
                <a:effectLst/>
                <a:latin typeface="Segoe UI" panose="020B0502040204020203" pitchFamily="34" charset="0"/>
              </a:rPr>
              <a:t>Infoga</a:t>
            </a:r>
            <a:r>
              <a:rPr lang="fi-FI" b="0" i="0">
                <a:effectLst/>
                <a:latin typeface="Segoe UI" panose="020B0502040204020203" pitchFamily="34" charset="0"/>
              </a:rPr>
              <a:t> bild</a:t>
            </a:r>
          </a:p>
        </p:txBody>
      </p:sp>
    </p:spTree>
    <p:extLst>
      <p:ext uri="{BB962C8B-B14F-4D97-AF65-F5344CB8AC3E}">
        <p14:creationId xmlns:p14="http://schemas.microsoft.com/office/powerpoint/2010/main" val="746549711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mslag + bild / Kansi +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BD9989D6-F31F-4EC5-946F-B333986A870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792742" y="567159"/>
            <a:ext cx="4911522" cy="2299519"/>
          </a:xfrm>
        </p:spPr>
        <p:txBody>
          <a:bodyPr anchor="b">
            <a:normAutofit/>
          </a:bodyPr>
          <a:lstStyle>
            <a:lvl1pPr>
              <a:defRPr sz="4800" b="1">
                <a:solidFill>
                  <a:schemeClr val="bg1"/>
                </a:solidFill>
              </a:defRPr>
            </a:lvl1pPr>
          </a:lstStyle>
          <a:p>
            <a:r>
              <a:rPr lang="sv-SE"/>
              <a:t>Klicka för att sätta rubriken</a:t>
            </a:r>
            <a:endParaRPr lang="fi-FI"/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316C2E39-1FFB-4EB1-83CE-55B81ACB00AE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1792742" y="3136739"/>
            <a:ext cx="4911522" cy="1018844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977A0A71-A835-403F-AD0D-5E408F30A0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1792742" y="5824812"/>
            <a:ext cx="3688466" cy="608776"/>
          </a:xfrm>
          <a:prstGeom prst="rect">
            <a:avLst/>
          </a:prstGeom>
        </p:spPr>
      </p:pic>
      <p:sp>
        <p:nvSpPr>
          <p:cNvPr id="14" name="Tekstin paikkamerkki 2">
            <a:extLst>
              <a:ext uri="{FF2B5EF4-FFF2-40B4-BE49-F238E27FC236}">
                <a16:creationId xmlns:a16="http://schemas.microsoft.com/office/drawing/2014/main" id="{228ECC36-F686-4B0E-B126-D1ED6CF08A34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1792743" y="4425644"/>
            <a:ext cx="4911521" cy="279730"/>
          </a:xfrm>
        </p:spPr>
        <p:txBody>
          <a:bodyPr>
            <a:noAutofit/>
          </a:bodyPr>
          <a:lstStyle>
            <a:lvl1pPr marL="0" indent="0">
              <a:lnSpc>
                <a:spcPts val="1200"/>
              </a:lnSpc>
              <a:spcBef>
                <a:spcPts val="600"/>
              </a:spcBef>
              <a:buNone/>
              <a:defRPr sz="1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fi-FI" b="0" i="0" err="1">
                <a:effectLst/>
                <a:latin typeface="Segoe UI" panose="020B0502040204020203" pitchFamily="34" charset="0"/>
              </a:rPr>
              <a:t>Författarinformation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Förnamn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Efternamn</a:t>
            </a:r>
            <a:r>
              <a:rPr lang="fi-FI" b="0" i="0">
                <a:effectLst/>
                <a:latin typeface="Segoe UI" panose="020B0502040204020203" pitchFamily="34" charset="0"/>
              </a:rPr>
              <a:t> | Datum</a:t>
            </a:r>
          </a:p>
        </p:txBody>
      </p:sp>
      <p:sp>
        <p:nvSpPr>
          <p:cNvPr id="10" name="Sisällön paikkamerkki 2">
            <a:extLst>
              <a:ext uri="{FF2B5EF4-FFF2-40B4-BE49-F238E27FC236}">
                <a16:creationId xmlns:a16="http://schemas.microsoft.com/office/drawing/2014/main" id="{B1E416C0-4E6D-428D-8B11-8AA4319A4838}"/>
              </a:ext>
            </a:extLst>
          </p:cNvPr>
          <p:cNvSpPr>
            <a:spLocks noGrp="1"/>
          </p:cNvSpPr>
          <p:nvPr>
            <p:ph sz="half" idx="15" hasCustomPrompt="1"/>
          </p:nvPr>
        </p:nvSpPr>
        <p:spPr>
          <a:xfrm>
            <a:off x="7209212" y="1"/>
            <a:ext cx="4980065" cy="6858000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>
                <a:solidFill>
                  <a:schemeClr val="bg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fi-FI" b="0" i="0" err="1">
                <a:effectLst/>
                <a:latin typeface="Segoe UI" panose="020B0502040204020203" pitchFamily="34" charset="0"/>
              </a:rPr>
              <a:t>Infoga</a:t>
            </a:r>
            <a:r>
              <a:rPr lang="fi-FI" b="0" i="0">
                <a:effectLst/>
                <a:latin typeface="Segoe UI" panose="020B0502040204020203" pitchFamily="34" charset="0"/>
              </a:rPr>
              <a:t> bild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0147028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håll /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31CCC9F-863F-4912-9980-8F52D255222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853391" y="762946"/>
            <a:ext cx="9327754" cy="1563565"/>
          </a:xfrm>
        </p:spPr>
        <p:txBody>
          <a:bodyPr>
            <a:normAutofit/>
          </a:bodyPr>
          <a:lstStyle>
            <a:lvl1pPr>
              <a:defRPr sz="3200" b="1"/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6D1FF4A-38CC-40DC-83BE-DDE4BF5548B2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1853389" y="2326511"/>
            <a:ext cx="9327755" cy="3850452"/>
          </a:xfrm>
        </p:spPr>
        <p:txBody>
          <a:bodyPr>
            <a:normAutofit/>
          </a:bodyPr>
          <a:lstStyle>
            <a:lvl1pPr marL="457200" indent="-457200">
              <a:buClr>
                <a:schemeClr val="accent1"/>
              </a:buClr>
              <a:buFont typeface="Arial" panose="020B0604020202020204" pitchFamily="34" charset="0"/>
              <a:buChar char="•"/>
              <a:defRPr sz="2400"/>
            </a:lvl1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texten</a:t>
            </a:r>
          </a:p>
        </p:txBody>
      </p:sp>
    </p:spTree>
    <p:extLst>
      <p:ext uri="{BB962C8B-B14F-4D97-AF65-F5344CB8AC3E}">
        <p14:creationId xmlns:p14="http://schemas.microsoft.com/office/powerpoint/2010/main" val="3191778882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håll + bild / Sisältö +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31CCC9F-863F-4912-9980-8F52D255222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853391" y="762946"/>
            <a:ext cx="4491680" cy="1563565"/>
          </a:xfrm>
        </p:spPr>
        <p:txBody>
          <a:bodyPr>
            <a:normAutofit/>
          </a:bodyPr>
          <a:lstStyle>
            <a:lvl1pPr>
              <a:defRPr sz="3200" b="1"/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6D1FF4A-38CC-40DC-83BE-DDE4BF5548B2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1853390" y="2326511"/>
            <a:ext cx="4491680" cy="3850452"/>
          </a:xfrm>
        </p:spPr>
        <p:txBody>
          <a:bodyPr>
            <a:normAutofit/>
          </a:bodyPr>
          <a:lstStyle>
            <a:lvl1pPr marL="457200" indent="-457200">
              <a:buClr>
                <a:schemeClr val="accent1"/>
              </a:buClr>
              <a:buFont typeface="Arial" panose="020B0604020202020204" pitchFamily="34" charset="0"/>
              <a:buChar char="•"/>
              <a:defRPr sz="2400"/>
            </a:lvl1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texten</a:t>
            </a:r>
          </a:p>
        </p:txBody>
      </p:sp>
      <p:sp>
        <p:nvSpPr>
          <p:cNvPr id="9" name="Sisällön paikkamerkki 2">
            <a:extLst>
              <a:ext uri="{FF2B5EF4-FFF2-40B4-BE49-F238E27FC236}">
                <a16:creationId xmlns:a16="http://schemas.microsoft.com/office/drawing/2014/main" id="{1DA025EC-89A3-44CB-B84C-6A8DB57CA696}"/>
              </a:ext>
            </a:extLst>
          </p:cNvPr>
          <p:cNvSpPr>
            <a:spLocks noGrp="1"/>
          </p:cNvSpPr>
          <p:nvPr>
            <p:ph sz="half" idx="10" hasCustomPrompt="1"/>
          </p:nvPr>
        </p:nvSpPr>
        <p:spPr>
          <a:xfrm>
            <a:off x="6772099" y="762946"/>
            <a:ext cx="4385897" cy="5414017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>
                <a:solidFill>
                  <a:schemeClr val="accent2"/>
                </a:solidFill>
              </a:defRPr>
            </a:lvl1pPr>
          </a:lstStyle>
          <a:p>
            <a:pPr algn="l"/>
            <a:r>
              <a:rPr lang="fi-FI" b="0" i="0" err="1">
                <a:effectLst/>
                <a:latin typeface="Segoe UI" panose="020B0502040204020203" pitchFamily="34" charset="0"/>
              </a:rPr>
              <a:t>Infoga</a:t>
            </a:r>
            <a:r>
              <a:rPr lang="fi-FI" b="0" i="0">
                <a:effectLst/>
                <a:latin typeface="Segoe UI" panose="020B0502040204020203" pitchFamily="34" charset="0"/>
              </a:rPr>
              <a:t> bild</a:t>
            </a:r>
          </a:p>
        </p:txBody>
      </p:sp>
    </p:spTree>
    <p:extLst>
      <p:ext uri="{BB962C8B-B14F-4D97-AF65-F5344CB8AC3E}">
        <p14:creationId xmlns:p14="http://schemas.microsoft.com/office/powerpoint/2010/main" val="2081918815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1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 baseline="0"/>
            </a:lvl1pPr>
          </a:lstStyle>
          <a:p>
            <a:r>
              <a:rPr lang="fi-FI" sz="3600">
                <a:solidFill>
                  <a:schemeClr val="tx1"/>
                </a:solidFill>
              </a:rPr>
              <a:t>Saatavuus (RESURS)</a:t>
            </a:r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D1BC2986-E557-4E31-79E4-2FCA09A44459}"/>
              </a:ext>
            </a:extLst>
          </p:cNvPr>
          <p:cNvCxnSpPr/>
          <p:nvPr userDrawn="1"/>
        </p:nvCxnSpPr>
        <p:spPr>
          <a:xfrm>
            <a:off x="7560000" y="3061699"/>
            <a:ext cx="4632000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25A2A482-F46E-8C2D-3CD2-DAF54B76306F}"/>
              </a:ext>
            </a:extLst>
          </p:cNvPr>
          <p:cNvCxnSpPr/>
          <p:nvPr userDrawn="1"/>
        </p:nvCxnSpPr>
        <p:spPr>
          <a:xfrm>
            <a:off x="7560000" y="4495372"/>
            <a:ext cx="4632000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43670375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8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741502" y="385238"/>
            <a:ext cx="9327754" cy="774907"/>
          </a:xfrm>
        </p:spPr>
        <p:txBody>
          <a:bodyPr/>
          <a:lstStyle>
            <a:lvl1pPr>
              <a:defRPr b="1" baseline="0"/>
            </a:lvl1pPr>
          </a:lstStyle>
          <a:p>
            <a:r>
              <a:rPr lang="fi-FI" sz="3600">
                <a:solidFill>
                  <a:schemeClr val="tx1"/>
                </a:solidFill>
              </a:rPr>
              <a:t>Saatavuus (RESURS)</a:t>
            </a:r>
          </a:p>
        </p:txBody>
      </p:sp>
    </p:spTree>
    <p:extLst>
      <p:ext uri="{BB962C8B-B14F-4D97-AF65-F5344CB8AC3E}">
        <p14:creationId xmlns:p14="http://schemas.microsoft.com/office/powerpoint/2010/main" val="142689060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7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 baseline="0"/>
            </a:lvl1pPr>
          </a:lstStyle>
          <a:p>
            <a:r>
              <a:rPr lang="fi-FI" sz="3600">
                <a:solidFill>
                  <a:schemeClr val="tx1"/>
                </a:solidFill>
              </a:rPr>
              <a:t>Saatavuus (RESURS)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A56DBEB3-51CC-72A7-8A37-95BC67CBE2B7}"/>
              </a:ext>
            </a:extLst>
          </p:cNvPr>
          <p:cNvCxnSpPr/>
          <p:nvPr userDrawn="1"/>
        </p:nvCxnSpPr>
        <p:spPr>
          <a:xfrm>
            <a:off x="7560000" y="4457272"/>
            <a:ext cx="4632000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80581944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2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 baseline="0"/>
            </a:lvl1pPr>
          </a:lstStyle>
          <a:p>
            <a:r>
              <a:rPr lang="fi-FI" sz="3600">
                <a:solidFill>
                  <a:schemeClr val="tx1"/>
                </a:solidFill>
              </a:rPr>
              <a:t>Saatavuus (RESURS)</a:t>
            </a:r>
          </a:p>
        </p:txBody>
      </p:sp>
    </p:spTree>
    <p:extLst>
      <p:ext uri="{BB962C8B-B14F-4D97-AF65-F5344CB8AC3E}">
        <p14:creationId xmlns:p14="http://schemas.microsoft.com/office/powerpoint/2010/main" val="4011509883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1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 baseline="0"/>
            </a:lvl1pPr>
          </a:lstStyle>
          <a:p>
            <a:r>
              <a:rPr lang="fi-FI" sz="3600" err="1">
                <a:solidFill>
                  <a:schemeClr val="tx1"/>
                </a:solidFill>
              </a:rPr>
              <a:t>sampam</a:t>
            </a:r>
            <a:endParaRPr lang="fi-FI" sz="360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45072965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9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653884" y="413813"/>
            <a:ext cx="9327754" cy="774907"/>
          </a:xfrm>
        </p:spPr>
        <p:txBody>
          <a:bodyPr/>
          <a:lstStyle/>
          <a:p>
            <a:r>
              <a:rPr lang="fi-FI" sz="3600" b="1" err="1">
                <a:solidFill>
                  <a:schemeClr val="tx1"/>
                </a:solidFill>
              </a:rPr>
              <a:t>Kundupplevelse</a:t>
            </a:r>
            <a:endParaRPr lang="fi-FI" sz="3600" b="1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6536916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E5E4426B-1263-FF2F-84C3-2A76EC01A48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63665" y="669804"/>
            <a:ext cx="3028335" cy="7003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51987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48863" y="-61965"/>
            <a:ext cx="11043137" cy="6863862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/>
            </a:lvl1pPr>
          </a:lstStyle>
          <a:p>
            <a:r>
              <a:rPr lang="fi-FI" sz="3600">
                <a:solidFill>
                  <a:schemeClr val="tx1"/>
                </a:solidFill>
              </a:rPr>
              <a:t>Saatavuus/</a:t>
            </a:r>
            <a:r>
              <a:rPr lang="fi-FI" sz="3600" err="1">
                <a:solidFill>
                  <a:schemeClr val="tx1"/>
                </a:solidFill>
              </a:rPr>
              <a:t>Tillgänglighet</a:t>
            </a:r>
            <a:endParaRPr lang="fi-FI" sz="3600">
              <a:solidFill>
                <a:schemeClr val="tx1"/>
              </a:solidFill>
            </a:endParaRPr>
          </a:p>
        </p:txBody>
      </p:sp>
      <p:cxnSp>
        <p:nvCxnSpPr>
          <p:cNvPr id="3" name="Straight Connector 2"/>
          <p:cNvCxnSpPr/>
          <p:nvPr userDrawn="1"/>
        </p:nvCxnSpPr>
        <p:spPr>
          <a:xfrm>
            <a:off x="4798800" y="1391960"/>
            <a:ext cx="0" cy="596669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 userDrawn="1"/>
        </p:nvCxnSpPr>
        <p:spPr>
          <a:xfrm>
            <a:off x="8517600" y="891309"/>
            <a:ext cx="0" cy="596669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4999803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BD9989D6-F31F-4EC5-946F-B333986A870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51512" y="1481560"/>
            <a:ext cx="7881449" cy="2511706"/>
          </a:xfrm>
        </p:spPr>
        <p:txBody>
          <a:bodyPr anchor="b">
            <a:noAutofit/>
          </a:bodyPr>
          <a:lstStyle>
            <a:lvl1pPr>
              <a:defRPr sz="6000" b="1">
                <a:solidFill>
                  <a:schemeClr val="bg1"/>
                </a:solidFill>
              </a:defRPr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316C2E39-1FFB-4EB1-83CE-55B81ACB00AE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651512" y="4374498"/>
            <a:ext cx="7881448" cy="405846"/>
          </a:xfrm>
        </p:spPr>
        <p:txBody>
          <a:bodyPr>
            <a:noAutofit/>
          </a:bodyPr>
          <a:lstStyle>
            <a:lvl1pPr marL="0" indent="0"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</p:spTree>
    <p:extLst>
      <p:ext uri="{BB962C8B-B14F-4D97-AF65-F5344CB8AC3E}">
        <p14:creationId xmlns:p14="http://schemas.microsoft.com/office/powerpoint/2010/main" val="882314757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7D524BBE-09B8-48EA-859D-3860E4E8A31C}"/>
              </a:ext>
            </a:extLst>
          </p:cNvPr>
          <p:cNvCxnSpPr/>
          <p:nvPr userDrawn="1"/>
        </p:nvCxnSpPr>
        <p:spPr>
          <a:xfrm>
            <a:off x="4798800" y="1391960"/>
            <a:ext cx="0" cy="596669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E663A9F8-806C-4F2D-8EDE-F3C63879E4F0}"/>
              </a:ext>
            </a:extLst>
          </p:cNvPr>
          <p:cNvCxnSpPr/>
          <p:nvPr userDrawn="1"/>
        </p:nvCxnSpPr>
        <p:spPr>
          <a:xfrm>
            <a:off x="8532000" y="891309"/>
            <a:ext cx="0" cy="596669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angle 6">
            <a:extLst>
              <a:ext uri="{FF2B5EF4-FFF2-40B4-BE49-F238E27FC236}">
                <a16:creationId xmlns:a16="http://schemas.microsoft.com/office/drawing/2014/main" id="{7C2F3AC7-DD9D-4569-9C23-2C361AB2CEE3}"/>
              </a:ext>
            </a:extLst>
          </p:cNvPr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6483407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C2F3AC7-DD9D-4569-9C23-2C361AB2CEE3}"/>
              </a:ext>
            </a:extLst>
          </p:cNvPr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3306145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Mellanrubrik / Väliotsikko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pic>
        <p:nvPicPr>
          <p:cNvPr id="12" name="Kuva 11">
            <a:extLst>
              <a:ext uri="{FF2B5EF4-FFF2-40B4-BE49-F238E27FC236}">
                <a16:creationId xmlns:a16="http://schemas.microsoft.com/office/drawing/2014/main" id="{F6B8AB5D-811F-4B06-A2B7-A29159A8EF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 t="7582" r="2599" b="7653"/>
          <a:stretch/>
        </p:blipFill>
        <p:spPr>
          <a:xfrm>
            <a:off x="2553495" y="-1"/>
            <a:ext cx="9638506" cy="6858001"/>
          </a:xfrm>
          <a:prstGeom prst="rect">
            <a:avLst/>
          </a:prstGeom>
        </p:spPr>
      </p:pic>
      <p:sp>
        <p:nvSpPr>
          <p:cNvPr id="7" name="Suorakulmio 6">
            <a:extLst>
              <a:ext uri="{FF2B5EF4-FFF2-40B4-BE49-F238E27FC236}">
                <a16:creationId xmlns:a16="http://schemas.microsoft.com/office/drawing/2014/main" id="{621CD312-6FC1-4BBF-800D-A161539795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828800" y="555585"/>
            <a:ext cx="9769034" cy="576419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4" name="Otsikko 1">
            <a:extLst>
              <a:ext uri="{FF2B5EF4-FFF2-40B4-BE49-F238E27FC236}">
                <a16:creationId xmlns:a16="http://schemas.microsoft.com/office/drawing/2014/main" id="{6B794C0E-ABDA-46B2-87C9-9CE37E803DF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51512" y="1481560"/>
            <a:ext cx="7881449" cy="2511706"/>
          </a:xfrm>
        </p:spPr>
        <p:txBody>
          <a:bodyPr anchor="b">
            <a:noAutofit/>
          </a:bodyPr>
          <a:lstStyle>
            <a:lvl1pPr>
              <a:defRPr sz="6000" b="1">
                <a:solidFill>
                  <a:schemeClr val="tx1"/>
                </a:solidFill>
              </a:defRPr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15" name="Tekstin paikkamerkki 2">
            <a:extLst>
              <a:ext uri="{FF2B5EF4-FFF2-40B4-BE49-F238E27FC236}">
                <a16:creationId xmlns:a16="http://schemas.microsoft.com/office/drawing/2014/main" id="{3A0EC7A0-5676-4A13-9CF1-A44526782232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651511" y="4281899"/>
            <a:ext cx="7881449" cy="382697"/>
          </a:xfrm>
        </p:spPr>
        <p:txBody>
          <a:bodyPr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</p:spTree>
    <p:extLst>
      <p:ext uri="{BB962C8B-B14F-4D97-AF65-F5344CB8AC3E}">
        <p14:creationId xmlns:p14="http://schemas.microsoft.com/office/powerpoint/2010/main" val="868669854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Mellanrubrik / Väliotsikko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Kuva 11">
            <a:extLst>
              <a:ext uri="{FF2B5EF4-FFF2-40B4-BE49-F238E27FC236}">
                <a16:creationId xmlns:a16="http://schemas.microsoft.com/office/drawing/2014/main" id="{97326C7A-C2EB-4325-8143-E8591DB578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 t="7122" r="2989" b="8476"/>
          <a:stretch/>
        </p:blipFill>
        <p:spPr>
          <a:xfrm>
            <a:off x="2550911" y="0"/>
            <a:ext cx="9641089" cy="6858000"/>
          </a:xfrm>
          <a:prstGeom prst="rect">
            <a:avLst/>
          </a:prstGeom>
        </p:spPr>
      </p:pic>
      <p:sp>
        <p:nvSpPr>
          <p:cNvPr id="7" name="Suorakulmio 6">
            <a:extLst>
              <a:ext uri="{FF2B5EF4-FFF2-40B4-BE49-F238E27FC236}">
                <a16:creationId xmlns:a16="http://schemas.microsoft.com/office/drawing/2014/main" id="{621CD312-6FC1-4BBF-800D-A161539795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828800" y="555585"/>
            <a:ext cx="9769034" cy="576419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4" name="Otsikko 1">
            <a:extLst>
              <a:ext uri="{FF2B5EF4-FFF2-40B4-BE49-F238E27FC236}">
                <a16:creationId xmlns:a16="http://schemas.microsoft.com/office/drawing/2014/main" id="{9E67AA12-B1E4-4AFF-9D09-DF4180C6A35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51512" y="1481560"/>
            <a:ext cx="7881449" cy="2511706"/>
          </a:xfrm>
        </p:spPr>
        <p:txBody>
          <a:bodyPr anchor="b">
            <a:noAutofit/>
          </a:bodyPr>
          <a:lstStyle>
            <a:lvl1pPr>
              <a:defRPr sz="6000" b="1">
                <a:solidFill>
                  <a:schemeClr val="tx1"/>
                </a:solidFill>
              </a:defRPr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15" name="Tekstin paikkamerkki 2">
            <a:extLst>
              <a:ext uri="{FF2B5EF4-FFF2-40B4-BE49-F238E27FC236}">
                <a16:creationId xmlns:a16="http://schemas.microsoft.com/office/drawing/2014/main" id="{1BBE9987-4AB2-4C77-9BF5-E044F5744C48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651511" y="4281900"/>
            <a:ext cx="7881449" cy="428996"/>
          </a:xfrm>
        </p:spPr>
        <p:txBody>
          <a:bodyPr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</p:spTree>
    <p:extLst>
      <p:ext uri="{BB962C8B-B14F-4D97-AF65-F5344CB8AC3E}">
        <p14:creationId xmlns:p14="http://schemas.microsoft.com/office/powerpoint/2010/main" val="3047482691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m / 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99433749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vslutning / Lopet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orakulmio 4">
            <a:extLst>
              <a:ext uri="{FF2B5EF4-FFF2-40B4-BE49-F238E27FC236}">
                <a16:creationId xmlns:a16="http://schemas.microsoft.com/office/drawing/2014/main" id="{7CFEF7D0-89E7-4DFE-9FC4-7B4ABF4A53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7" name="Tekstin paikkamerkki 2">
            <a:extLst>
              <a:ext uri="{FF2B5EF4-FFF2-40B4-BE49-F238E27FC236}">
                <a16:creationId xmlns:a16="http://schemas.microsoft.com/office/drawing/2014/main" id="{18EE2646-56AA-4BB0-8E80-712AD9226B4D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3043858" y="3604926"/>
            <a:ext cx="7710725" cy="351638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err="1"/>
              <a:t>Förnamn</a:t>
            </a:r>
            <a:r>
              <a:rPr lang="fi-FI"/>
              <a:t> </a:t>
            </a:r>
            <a:r>
              <a:rPr lang="fi-FI" err="1"/>
              <a:t>Efternamn</a:t>
            </a:r>
            <a:r>
              <a:rPr lang="fi-FI"/>
              <a:t> | </a:t>
            </a:r>
            <a:r>
              <a:rPr lang="fi-FI" err="1"/>
              <a:t>Kontaktinformation</a:t>
            </a:r>
            <a:r>
              <a:rPr lang="fi-FI"/>
              <a:t> | osterbottensvalfard.fi</a:t>
            </a:r>
          </a:p>
        </p:txBody>
      </p:sp>
    </p:spTree>
    <p:extLst>
      <p:ext uri="{BB962C8B-B14F-4D97-AF65-F5344CB8AC3E}">
        <p14:creationId xmlns:p14="http://schemas.microsoft.com/office/powerpoint/2010/main" val="261157736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741502" y="130139"/>
            <a:ext cx="9327754" cy="774907"/>
          </a:xfrm>
        </p:spPr>
        <p:txBody>
          <a:bodyPr/>
          <a:lstStyle>
            <a:lvl1pPr>
              <a:defRPr b="1"/>
            </a:lvl1pPr>
          </a:lstStyle>
          <a:p>
            <a:r>
              <a:rPr lang="fi-FI" sz="3600" err="1">
                <a:solidFill>
                  <a:schemeClr val="tx1"/>
                </a:solidFill>
              </a:rPr>
              <a:t>Patientsäkerhet</a:t>
            </a:r>
            <a:endParaRPr lang="fi-FI" sz="3600">
              <a:solidFill>
                <a:schemeClr val="tx1"/>
              </a:solidFill>
            </a:endParaRPr>
          </a:p>
        </p:txBody>
      </p:sp>
      <p:cxnSp>
        <p:nvCxnSpPr>
          <p:cNvPr id="15" name="Straight Connector 14"/>
          <p:cNvCxnSpPr>
            <a:cxnSpLocks/>
          </p:cNvCxnSpPr>
          <p:nvPr userDrawn="1"/>
        </p:nvCxnSpPr>
        <p:spPr>
          <a:xfrm>
            <a:off x="4609050" y="1618614"/>
            <a:ext cx="0" cy="287025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>
            <a:cxnSpLocks/>
          </p:cNvCxnSpPr>
          <p:nvPr userDrawn="1"/>
        </p:nvCxnSpPr>
        <p:spPr>
          <a:xfrm>
            <a:off x="8101076" y="1618614"/>
            <a:ext cx="0" cy="2870257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tangle 1">
            <a:extLst>
              <a:ext uri="{FF2B5EF4-FFF2-40B4-BE49-F238E27FC236}">
                <a16:creationId xmlns:a16="http://schemas.microsoft.com/office/drawing/2014/main" id="{86A81F36-AC58-4DD9-C7DC-B9776BED227D}"/>
              </a:ext>
            </a:extLst>
          </p:cNvPr>
          <p:cNvSpPr/>
          <p:nvPr userDrawn="1"/>
        </p:nvSpPr>
        <p:spPr>
          <a:xfrm>
            <a:off x="1208213" y="1618614"/>
            <a:ext cx="10907573" cy="511712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32681D93-E218-7D07-1A5B-282B478E7723}"/>
              </a:ext>
            </a:extLst>
          </p:cNvPr>
          <p:cNvCxnSpPr>
            <a:cxnSpLocks/>
          </p:cNvCxnSpPr>
          <p:nvPr userDrawn="1"/>
        </p:nvCxnSpPr>
        <p:spPr>
          <a:xfrm>
            <a:off x="4609050" y="4488871"/>
            <a:ext cx="7473086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9ACC7CAA-3A95-8BEA-AD51-82BA742430DF}"/>
              </a:ext>
            </a:extLst>
          </p:cNvPr>
          <p:cNvCxnSpPr>
            <a:cxnSpLocks/>
          </p:cNvCxnSpPr>
          <p:nvPr userDrawn="1"/>
        </p:nvCxnSpPr>
        <p:spPr>
          <a:xfrm>
            <a:off x="2952000" y="4488871"/>
            <a:ext cx="0" cy="224686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A0AF0572-4EC0-8FF6-DAC5-4173102B5DD7}"/>
              </a:ext>
            </a:extLst>
          </p:cNvPr>
          <p:cNvCxnSpPr>
            <a:cxnSpLocks/>
          </p:cNvCxnSpPr>
          <p:nvPr userDrawn="1"/>
        </p:nvCxnSpPr>
        <p:spPr>
          <a:xfrm>
            <a:off x="6444000" y="4488871"/>
            <a:ext cx="0" cy="224686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823951AD-C835-72D1-BF2F-871377F920FB}"/>
              </a:ext>
            </a:extLst>
          </p:cNvPr>
          <p:cNvCxnSpPr>
            <a:cxnSpLocks/>
          </p:cNvCxnSpPr>
          <p:nvPr userDrawn="1"/>
        </p:nvCxnSpPr>
        <p:spPr>
          <a:xfrm>
            <a:off x="8172000" y="4488871"/>
            <a:ext cx="0" cy="224686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A5412B49-581C-835D-8C01-D82A94FB7DC4}"/>
              </a:ext>
            </a:extLst>
          </p:cNvPr>
          <p:cNvCxnSpPr>
            <a:cxnSpLocks/>
          </p:cNvCxnSpPr>
          <p:nvPr userDrawn="1"/>
        </p:nvCxnSpPr>
        <p:spPr>
          <a:xfrm>
            <a:off x="1208213" y="4488871"/>
            <a:ext cx="3400837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9311F27B-FC4E-C5AA-EA9F-1005AF046BBB}"/>
              </a:ext>
            </a:extLst>
          </p:cNvPr>
          <p:cNvCxnSpPr>
            <a:cxnSpLocks/>
          </p:cNvCxnSpPr>
          <p:nvPr userDrawn="1"/>
        </p:nvCxnSpPr>
        <p:spPr>
          <a:xfrm>
            <a:off x="4680000" y="4488871"/>
            <a:ext cx="0" cy="224686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10846120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741502" y="130139"/>
            <a:ext cx="9327754" cy="774907"/>
          </a:xfrm>
        </p:spPr>
        <p:txBody>
          <a:bodyPr/>
          <a:lstStyle>
            <a:lvl1pPr>
              <a:defRPr b="1"/>
            </a:lvl1pPr>
          </a:lstStyle>
          <a:p>
            <a:r>
              <a:rPr lang="fi-FI" sz="3600" err="1">
                <a:solidFill>
                  <a:schemeClr val="tx1"/>
                </a:solidFill>
              </a:rPr>
              <a:t>Patientsäkerhet</a:t>
            </a:r>
            <a:endParaRPr lang="fi-FI" sz="3600">
              <a:solidFill>
                <a:schemeClr val="tx1"/>
              </a:solidFill>
            </a:endParaRPr>
          </a:p>
        </p:txBody>
      </p:sp>
      <p:cxnSp>
        <p:nvCxnSpPr>
          <p:cNvPr id="15" name="Straight Connector 14"/>
          <p:cNvCxnSpPr>
            <a:cxnSpLocks/>
          </p:cNvCxnSpPr>
          <p:nvPr userDrawn="1"/>
        </p:nvCxnSpPr>
        <p:spPr>
          <a:xfrm>
            <a:off x="4609050" y="1618614"/>
            <a:ext cx="0" cy="287025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>
            <a:cxnSpLocks/>
          </p:cNvCxnSpPr>
          <p:nvPr userDrawn="1"/>
        </p:nvCxnSpPr>
        <p:spPr>
          <a:xfrm>
            <a:off x="8101076" y="1618614"/>
            <a:ext cx="0" cy="2870257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tangle 1">
            <a:extLst>
              <a:ext uri="{FF2B5EF4-FFF2-40B4-BE49-F238E27FC236}">
                <a16:creationId xmlns:a16="http://schemas.microsoft.com/office/drawing/2014/main" id="{86A81F36-AC58-4DD9-C7DC-B9776BED227D}"/>
              </a:ext>
            </a:extLst>
          </p:cNvPr>
          <p:cNvSpPr/>
          <p:nvPr userDrawn="1"/>
        </p:nvSpPr>
        <p:spPr>
          <a:xfrm>
            <a:off x="1208213" y="1618614"/>
            <a:ext cx="10907573" cy="511712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32681D93-E218-7D07-1A5B-282B478E7723}"/>
              </a:ext>
            </a:extLst>
          </p:cNvPr>
          <p:cNvCxnSpPr>
            <a:cxnSpLocks/>
          </p:cNvCxnSpPr>
          <p:nvPr userDrawn="1"/>
        </p:nvCxnSpPr>
        <p:spPr>
          <a:xfrm>
            <a:off x="4609050" y="4488871"/>
            <a:ext cx="3492026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9ACC7CAA-3A95-8BEA-AD51-82BA742430DF}"/>
              </a:ext>
            </a:extLst>
          </p:cNvPr>
          <p:cNvCxnSpPr>
            <a:cxnSpLocks/>
          </p:cNvCxnSpPr>
          <p:nvPr userDrawn="1"/>
        </p:nvCxnSpPr>
        <p:spPr>
          <a:xfrm>
            <a:off x="4609050" y="4488871"/>
            <a:ext cx="0" cy="224686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A0AF0572-4EC0-8FF6-DAC5-4173102B5DD7}"/>
              </a:ext>
            </a:extLst>
          </p:cNvPr>
          <p:cNvCxnSpPr>
            <a:cxnSpLocks/>
          </p:cNvCxnSpPr>
          <p:nvPr userDrawn="1"/>
        </p:nvCxnSpPr>
        <p:spPr>
          <a:xfrm>
            <a:off x="8101076" y="4488871"/>
            <a:ext cx="0" cy="224686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A5412B49-581C-835D-8C01-D82A94FB7DC4}"/>
              </a:ext>
            </a:extLst>
          </p:cNvPr>
          <p:cNvCxnSpPr>
            <a:cxnSpLocks/>
          </p:cNvCxnSpPr>
          <p:nvPr userDrawn="1"/>
        </p:nvCxnSpPr>
        <p:spPr>
          <a:xfrm>
            <a:off x="1208213" y="4037767"/>
            <a:ext cx="3400837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16619259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741502" y="130139"/>
            <a:ext cx="9327754" cy="774907"/>
          </a:xfrm>
        </p:spPr>
        <p:txBody>
          <a:bodyPr/>
          <a:lstStyle>
            <a:lvl1pPr>
              <a:defRPr b="1"/>
            </a:lvl1pPr>
          </a:lstStyle>
          <a:p>
            <a:r>
              <a:rPr lang="fi-FI" sz="3600" err="1">
                <a:solidFill>
                  <a:schemeClr val="tx1"/>
                </a:solidFill>
              </a:rPr>
              <a:t>Patientsäkerhet</a:t>
            </a:r>
            <a:endParaRPr lang="fi-FI" sz="3600">
              <a:solidFill>
                <a:schemeClr val="tx1"/>
              </a:solidFill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86A81F36-AC58-4DD9-C7DC-B9776BED227D}"/>
              </a:ext>
            </a:extLst>
          </p:cNvPr>
          <p:cNvSpPr/>
          <p:nvPr userDrawn="1"/>
        </p:nvSpPr>
        <p:spPr>
          <a:xfrm>
            <a:off x="1208213" y="1618614"/>
            <a:ext cx="10907573" cy="511712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9ACC7CAA-3A95-8BEA-AD51-82BA742430DF}"/>
              </a:ext>
            </a:extLst>
          </p:cNvPr>
          <p:cNvCxnSpPr>
            <a:cxnSpLocks/>
          </p:cNvCxnSpPr>
          <p:nvPr userDrawn="1"/>
        </p:nvCxnSpPr>
        <p:spPr>
          <a:xfrm>
            <a:off x="6718662" y="1618614"/>
            <a:ext cx="0" cy="511712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283955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66337" y="1694162"/>
            <a:ext cx="565977" cy="565977"/>
          </a:xfrm>
          <a:prstGeom prst="rect">
            <a:avLst/>
          </a:prstGeom>
          <a:solidFill>
            <a:srgbClr val="213A8F"/>
          </a:solidFill>
        </p:spPr>
      </p:pic>
      <p:pic>
        <p:nvPicPr>
          <p:cNvPr id="6" name="Picture 5"/>
          <p:cNvPicPr>
            <a:picLocks noChangeAspect="1"/>
          </p:cNvPicPr>
          <p:nvPr userDrawn="1"/>
        </p:nvPicPr>
        <p:blipFill>
          <a:blip r:embed="rId3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9038573" y="3248691"/>
            <a:ext cx="610548" cy="610548"/>
          </a:xfrm>
          <a:prstGeom prst="rect">
            <a:avLst/>
          </a:prstGeom>
        </p:spPr>
      </p:pic>
      <p:sp>
        <p:nvSpPr>
          <p:cNvPr id="7" name="Oval 6"/>
          <p:cNvSpPr/>
          <p:nvPr userDrawn="1"/>
        </p:nvSpPr>
        <p:spPr>
          <a:xfrm>
            <a:off x="5256000" y="1840493"/>
            <a:ext cx="860127" cy="860127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9" name="Oval 8"/>
          <p:cNvSpPr/>
          <p:nvPr userDrawn="1"/>
        </p:nvSpPr>
        <p:spPr>
          <a:xfrm>
            <a:off x="6192000" y="4244541"/>
            <a:ext cx="860127" cy="860127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0" name="Oval 9"/>
          <p:cNvSpPr/>
          <p:nvPr userDrawn="1"/>
        </p:nvSpPr>
        <p:spPr>
          <a:xfrm>
            <a:off x="6192000" y="3004809"/>
            <a:ext cx="860127" cy="860127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1" name="Oval 10"/>
          <p:cNvSpPr/>
          <p:nvPr userDrawn="1"/>
        </p:nvSpPr>
        <p:spPr>
          <a:xfrm>
            <a:off x="5256000" y="5484273"/>
            <a:ext cx="860127" cy="860127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2" name="Oval 11"/>
          <p:cNvSpPr/>
          <p:nvPr userDrawn="1"/>
        </p:nvSpPr>
        <p:spPr>
          <a:xfrm flipH="1">
            <a:off x="3744000" y="1840493"/>
            <a:ext cx="860127" cy="860127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3" name="Oval 12"/>
          <p:cNvSpPr/>
          <p:nvPr userDrawn="1"/>
        </p:nvSpPr>
        <p:spPr>
          <a:xfrm flipH="1">
            <a:off x="2808000" y="4279589"/>
            <a:ext cx="860127" cy="860127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4" name="Oval 13"/>
          <p:cNvSpPr/>
          <p:nvPr userDrawn="1"/>
        </p:nvSpPr>
        <p:spPr>
          <a:xfrm flipH="1">
            <a:off x="2808000" y="3001778"/>
            <a:ext cx="860127" cy="860127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5" name="Oval 14"/>
          <p:cNvSpPr/>
          <p:nvPr userDrawn="1"/>
        </p:nvSpPr>
        <p:spPr>
          <a:xfrm flipH="1">
            <a:off x="3744000" y="5496093"/>
            <a:ext cx="860127" cy="860127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pic>
        <p:nvPicPr>
          <p:cNvPr id="24" name="Picture 23"/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3951106" y="3421474"/>
            <a:ext cx="1926680" cy="1016988"/>
          </a:xfrm>
          <a:prstGeom prst="rect">
            <a:avLst/>
          </a:prstGeom>
        </p:spPr>
      </p:pic>
      <p:sp>
        <p:nvSpPr>
          <p:cNvPr id="25" name="TextBox 24"/>
          <p:cNvSpPr txBox="1"/>
          <p:nvPr userDrawn="1"/>
        </p:nvSpPr>
        <p:spPr>
          <a:xfrm>
            <a:off x="4581070" y="3074694"/>
            <a:ext cx="6979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b="1">
                <a:solidFill>
                  <a:schemeClr val="accent4"/>
                </a:solidFill>
              </a:rPr>
              <a:t>NPS</a:t>
            </a:r>
            <a:endParaRPr lang="en-US" sz="1600" b="1">
              <a:solidFill>
                <a:schemeClr val="accent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6539371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682865-C634-470C-B0FF-8EFBD469A413}" type="datetimeFigureOut">
              <a:rPr lang="en-US" smtClean="0"/>
              <a:t>5/26/2026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592D4A-3EEA-4580-801C-0CD0F8798C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09082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66337" y="1694162"/>
            <a:ext cx="565977" cy="565977"/>
          </a:xfrm>
          <a:prstGeom prst="rect">
            <a:avLst/>
          </a:prstGeom>
          <a:solidFill>
            <a:srgbClr val="213A8F"/>
          </a:solidFill>
        </p:spPr>
      </p:pic>
      <p:pic>
        <p:nvPicPr>
          <p:cNvPr id="6" name="Picture 5"/>
          <p:cNvPicPr>
            <a:picLocks noChangeAspect="1"/>
          </p:cNvPicPr>
          <p:nvPr userDrawn="1"/>
        </p:nvPicPr>
        <p:blipFill>
          <a:blip r:embed="rId3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9038573" y="3248691"/>
            <a:ext cx="610548" cy="610548"/>
          </a:xfrm>
          <a:prstGeom prst="rect">
            <a:avLst/>
          </a:prstGeom>
        </p:spPr>
      </p:pic>
      <p:sp>
        <p:nvSpPr>
          <p:cNvPr id="7" name="Oval 6"/>
          <p:cNvSpPr/>
          <p:nvPr userDrawn="1"/>
        </p:nvSpPr>
        <p:spPr>
          <a:xfrm>
            <a:off x="5256000" y="1840493"/>
            <a:ext cx="860127" cy="860127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9" name="Oval 8"/>
          <p:cNvSpPr/>
          <p:nvPr userDrawn="1"/>
        </p:nvSpPr>
        <p:spPr>
          <a:xfrm>
            <a:off x="6192000" y="4244541"/>
            <a:ext cx="860127" cy="860127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0" name="Oval 9"/>
          <p:cNvSpPr/>
          <p:nvPr userDrawn="1"/>
        </p:nvSpPr>
        <p:spPr>
          <a:xfrm>
            <a:off x="6192000" y="3004809"/>
            <a:ext cx="860127" cy="860127"/>
          </a:xfrm>
          <a:prstGeom prst="ellipse">
            <a:avLst/>
          </a:prstGeom>
          <a:solidFill>
            <a:srgbClr val="FDC84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1" name="Oval 10"/>
          <p:cNvSpPr/>
          <p:nvPr userDrawn="1"/>
        </p:nvSpPr>
        <p:spPr>
          <a:xfrm>
            <a:off x="5256000" y="5484273"/>
            <a:ext cx="860127" cy="860127"/>
          </a:xfrm>
          <a:prstGeom prst="ellipse">
            <a:avLst/>
          </a:prstGeom>
          <a:solidFill>
            <a:srgbClr val="FDC84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2" name="Oval 11"/>
          <p:cNvSpPr/>
          <p:nvPr userDrawn="1"/>
        </p:nvSpPr>
        <p:spPr>
          <a:xfrm flipH="1">
            <a:off x="3744000" y="1840493"/>
            <a:ext cx="860127" cy="860127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3" name="Oval 12"/>
          <p:cNvSpPr/>
          <p:nvPr userDrawn="1"/>
        </p:nvSpPr>
        <p:spPr>
          <a:xfrm flipH="1">
            <a:off x="2808000" y="4279589"/>
            <a:ext cx="860127" cy="860127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4" name="Oval 13"/>
          <p:cNvSpPr/>
          <p:nvPr userDrawn="1"/>
        </p:nvSpPr>
        <p:spPr>
          <a:xfrm flipH="1">
            <a:off x="2808000" y="3001778"/>
            <a:ext cx="860127" cy="860127"/>
          </a:xfrm>
          <a:prstGeom prst="ellipse">
            <a:avLst/>
          </a:prstGeom>
          <a:solidFill>
            <a:srgbClr val="FDC84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5" name="Oval 14"/>
          <p:cNvSpPr/>
          <p:nvPr userDrawn="1"/>
        </p:nvSpPr>
        <p:spPr>
          <a:xfrm flipH="1">
            <a:off x="3744000" y="5496093"/>
            <a:ext cx="860127" cy="860127"/>
          </a:xfrm>
          <a:prstGeom prst="ellipse">
            <a:avLst/>
          </a:prstGeom>
          <a:solidFill>
            <a:srgbClr val="FDC84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pic>
        <p:nvPicPr>
          <p:cNvPr id="24" name="Picture 23"/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3951106" y="3421474"/>
            <a:ext cx="1926680" cy="1016988"/>
          </a:xfrm>
          <a:prstGeom prst="rect">
            <a:avLst/>
          </a:prstGeom>
        </p:spPr>
      </p:pic>
      <p:sp>
        <p:nvSpPr>
          <p:cNvPr id="25" name="TextBox 24"/>
          <p:cNvSpPr txBox="1"/>
          <p:nvPr userDrawn="1"/>
        </p:nvSpPr>
        <p:spPr>
          <a:xfrm>
            <a:off x="4577121" y="3006628"/>
            <a:ext cx="7058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b="1">
                <a:solidFill>
                  <a:schemeClr val="accent4"/>
                </a:solidFill>
              </a:rPr>
              <a:t>NPS</a:t>
            </a:r>
            <a:endParaRPr lang="en-US" sz="1600" b="1">
              <a:solidFill>
                <a:schemeClr val="accent4"/>
              </a:solidFill>
            </a:endParaRPr>
          </a:p>
        </p:txBody>
      </p:sp>
      <p:sp>
        <p:nvSpPr>
          <p:cNvPr id="28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653884" y="413813"/>
            <a:ext cx="9327754" cy="774907"/>
          </a:xfrm>
        </p:spPr>
        <p:txBody>
          <a:bodyPr/>
          <a:lstStyle/>
          <a:p>
            <a:r>
              <a:rPr lang="fi-FI" sz="3600" b="1" err="1">
                <a:solidFill>
                  <a:schemeClr val="tx1"/>
                </a:solidFill>
              </a:rPr>
              <a:t>Kundupplevelse</a:t>
            </a:r>
            <a:endParaRPr lang="fi-FI" sz="3600" b="1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16578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/>
            </a:lvl1pPr>
          </a:lstStyle>
          <a:p>
            <a:r>
              <a:rPr lang="fi-FI" sz="3600" err="1">
                <a:solidFill>
                  <a:schemeClr val="tx1"/>
                </a:solidFill>
              </a:rPr>
              <a:t>Säkerhet</a:t>
            </a:r>
            <a:r>
              <a:rPr lang="fi-FI" sz="3600">
                <a:solidFill>
                  <a:schemeClr val="tx1"/>
                </a:solidFill>
              </a:rPr>
              <a:t> </a:t>
            </a:r>
            <a:r>
              <a:rPr lang="fi-FI" sz="3600" err="1">
                <a:solidFill>
                  <a:schemeClr val="tx1"/>
                </a:solidFill>
              </a:rPr>
              <a:t>och</a:t>
            </a:r>
            <a:r>
              <a:rPr lang="fi-FI" sz="3600">
                <a:solidFill>
                  <a:schemeClr val="tx1"/>
                </a:solidFill>
              </a:rPr>
              <a:t> </a:t>
            </a:r>
            <a:r>
              <a:rPr lang="fi-FI" sz="3600" err="1">
                <a:solidFill>
                  <a:schemeClr val="tx1"/>
                </a:solidFill>
              </a:rPr>
              <a:t>kvalitet</a:t>
            </a:r>
            <a:endParaRPr lang="fi-FI" sz="3600">
              <a:solidFill>
                <a:schemeClr val="tx1"/>
              </a:solidFill>
            </a:endParaRPr>
          </a:p>
        </p:txBody>
      </p:sp>
      <p:cxnSp>
        <p:nvCxnSpPr>
          <p:cNvPr id="6" name="Straight Connector 5"/>
          <p:cNvCxnSpPr/>
          <p:nvPr userDrawn="1"/>
        </p:nvCxnSpPr>
        <p:spPr>
          <a:xfrm>
            <a:off x="1123602" y="4488872"/>
            <a:ext cx="11078095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 userDrawn="1"/>
        </p:nvCxnSpPr>
        <p:spPr>
          <a:xfrm>
            <a:off x="4680000" y="4488872"/>
            <a:ext cx="0" cy="2452255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 userDrawn="1"/>
        </p:nvCxnSpPr>
        <p:spPr>
          <a:xfrm>
            <a:off x="6480000" y="4488871"/>
            <a:ext cx="0" cy="2452255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4680000" y="1299411"/>
            <a:ext cx="0" cy="318946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 userDrawn="1"/>
        </p:nvCxnSpPr>
        <p:spPr>
          <a:xfrm>
            <a:off x="8640000" y="1264071"/>
            <a:ext cx="0" cy="322480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 userDrawn="1"/>
        </p:nvCxnSpPr>
        <p:spPr>
          <a:xfrm>
            <a:off x="8280000" y="4488871"/>
            <a:ext cx="0" cy="2452255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>
            <a:extLst>
              <a:ext uri="{FF2B5EF4-FFF2-40B4-BE49-F238E27FC236}">
                <a16:creationId xmlns:a16="http://schemas.microsoft.com/office/drawing/2014/main" id="{E0997A41-488F-47FE-A14E-4E3CBAC2B407}"/>
              </a:ext>
            </a:extLst>
          </p:cNvPr>
          <p:cNvSpPr txBox="1"/>
          <p:nvPr userDrawn="1"/>
        </p:nvSpPr>
        <p:spPr>
          <a:xfrm>
            <a:off x="4735669" y="1404000"/>
            <a:ext cx="382674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 sz="1600" b="1" i="0" u="none" strike="noStrike" kern="1200" spc="0" baseline="0">
                <a:solidFill>
                  <a:srgbClr val="85C598"/>
                </a:solidFill>
                <a:latin typeface="+mn-lt"/>
                <a:ea typeface="+mn-ea"/>
                <a:cs typeface="+mn-cs"/>
              </a:defRPr>
            </a:pPr>
            <a:r>
              <a:rPr lang="sv-SE" b="1">
                <a:solidFill>
                  <a:srgbClr val="85C598"/>
                </a:solidFill>
              </a:rPr>
              <a:t>DE ANMÄLDA HÄNDELSERNAS KARAKTÄR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62FE2FFB-F344-4344-940D-26D2C6046DF3}"/>
              </a:ext>
            </a:extLst>
          </p:cNvPr>
          <p:cNvSpPr txBox="1"/>
          <p:nvPr userDrawn="1"/>
        </p:nvSpPr>
        <p:spPr>
          <a:xfrm>
            <a:off x="1179185" y="1404000"/>
            <a:ext cx="284747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600" b="1">
                <a:solidFill>
                  <a:schemeClr val="accent4"/>
                </a:solidFill>
              </a:rPr>
              <a:t>ANTAL ANMÄLAN OM NEGATIV HÄNDELSE </a:t>
            </a:r>
            <a:endParaRPr lang="en-US" sz="1600" b="1">
              <a:solidFill>
                <a:schemeClr val="accent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06808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/>
            </a:lvl1pPr>
          </a:lstStyle>
          <a:p>
            <a:r>
              <a:rPr lang="fi-FI" sz="3600">
                <a:solidFill>
                  <a:schemeClr val="tx1"/>
                </a:solidFill>
              </a:rPr>
              <a:t>Turvallisuus ja laatu</a:t>
            </a:r>
          </a:p>
        </p:txBody>
      </p:sp>
      <p:sp>
        <p:nvSpPr>
          <p:cNvPr id="26" name="TextBox 25"/>
          <p:cNvSpPr txBox="1"/>
          <p:nvPr userDrawn="1"/>
        </p:nvSpPr>
        <p:spPr>
          <a:xfrm>
            <a:off x="1197033" y="1404000"/>
            <a:ext cx="246789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 sz="1600" b="1" i="0" u="none" strike="noStrike" kern="1200" spc="0" baseline="0">
                <a:solidFill>
                  <a:srgbClr val="85C598"/>
                </a:solidFill>
                <a:latin typeface="+mn-lt"/>
                <a:ea typeface="+mn-ea"/>
                <a:cs typeface="+mn-cs"/>
              </a:defRPr>
            </a:pPr>
            <a:r>
              <a:rPr lang="fi-FI" b="1">
                <a:solidFill>
                  <a:schemeClr val="accent4"/>
                </a:solidFill>
              </a:rPr>
              <a:t>VAARATAPAHTUMA ILMOITUSTEN MÄÄRÄ</a:t>
            </a:r>
            <a:endParaRPr lang="en-US" b="1">
              <a:solidFill>
                <a:schemeClr val="accent4"/>
              </a:solidFill>
            </a:endParaRPr>
          </a:p>
        </p:txBody>
      </p:sp>
      <p:sp>
        <p:nvSpPr>
          <p:cNvPr id="27" name="TextBox 26"/>
          <p:cNvSpPr txBox="1"/>
          <p:nvPr userDrawn="1"/>
        </p:nvSpPr>
        <p:spPr>
          <a:xfrm>
            <a:off x="4753431" y="1404000"/>
            <a:ext cx="380898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 sz="1600" b="1" i="0" u="none" strike="noStrike" kern="1200" spc="0" baseline="0">
                <a:solidFill>
                  <a:srgbClr val="85C598"/>
                </a:solidFill>
                <a:latin typeface="+mn-lt"/>
                <a:ea typeface="+mn-ea"/>
                <a:cs typeface="+mn-cs"/>
              </a:defRPr>
            </a:pPr>
            <a:r>
              <a:rPr lang="sv-SE" sz="1600" b="1">
                <a:solidFill>
                  <a:srgbClr val="85C598"/>
                </a:solidFill>
              </a:rPr>
              <a:t>VAARATAPAHTUMA ILMOITUKSET </a:t>
            </a:r>
          </a:p>
        </p:txBody>
      </p: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CEC3B77E-0D3E-4B5A-8A4D-5EEF2CF1F41B}"/>
              </a:ext>
            </a:extLst>
          </p:cNvPr>
          <p:cNvCxnSpPr/>
          <p:nvPr userDrawn="1"/>
        </p:nvCxnSpPr>
        <p:spPr>
          <a:xfrm>
            <a:off x="1123602" y="4488872"/>
            <a:ext cx="11078095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16ADCBBD-B6ED-4152-B8C4-0DC573033107}"/>
              </a:ext>
            </a:extLst>
          </p:cNvPr>
          <p:cNvCxnSpPr/>
          <p:nvPr userDrawn="1"/>
        </p:nvCxnSpPr>
        <p:spPr>
          <a:xfrm>
            <a:off x="4680000" y="4488872"/>
            <a:ext cx="0" cy="2452255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2A35BE4C-1B5A-48EE-84DB-C2B08640B807}"/>
              </a:ext>
            </a:extLst>
          </p:cNvPr>
          <p:cNvCxnSpPr/>
          <p:nvPr userDrawn="1"/>
        </p:nvCxnSpPr>
        <p:spPr>
          <a:xfrm>
            <a:off x="6480000" y="4488871"/>
            <a:ext cx="0" cy="2452255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D941A194-48EB-4091-A182-F366B11A0BC8}"/>
              </a:ext>
            </a:extLst>
          </p:cNvPr>
          <p:cNvCxnSpPr/>
          <p:nvPr userDrawn="1"/>
        </p:nvCxnSpPr>
        <p:spPr>
          <a:xfrm>
            <a:off x="4680000" y="1299411"/>
            <a:ext cx="0" cy="318946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5DF4010C-4B32-4FC4-9A31-D4B806832335}"/>
              </a:ext>
            </a:extLst>
          </p:cNvPr>
          <p:cNvCxnSpPr/>
          <p:nvPr userDrawn="1"/>
        </p:nvCxnSpPr>
        <p:spPr>
          <a:xfrm>
            <a:off x="8640000" y="1264071"/>
            <a:ext cx="0" cy="322480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E6CD3214-45BE-4687-A978-284152739751}"/>
              </a:ext>
            </a:extLst>
          </p:cNvPr>
          <p:cNvCxnSpPr/>
          <p:nvPr userDrawn="1"/>
        </p:nvCxnSpPr>
        <p:spPr>
          <a:xfrm>
            <a:off x="8280000" y="4488871"/>
            <a:ext cx="0" cy="2452255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>
            <a:extLst>
              <a:ext uri="{FF2B5EF4-FFF2-40B4-BE49-F238E27FC236}">
                <a16:creationId xmlns:a16="http://schemas.microsoft.com/office/drawing/2014/main" id="{0AC76652-7BC2-88D3-FC99-0BBA62C5158F}"/>
              </a:ext>
            </a:extLst>
          </p:cNvPr>
          <p:cNvSpPr txBox="1">
            <a:spLocks/>
          </p:cNvSpPr>
          <p:nvPr userDrawn="1"/>
        </p:nvSpPr>
        <p:spPr>
          <a:xfrm>
            <a:off x="1168417" y="4500000"/>
            <a:ext cx="34960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200" b="1">
                <a:solidFill>
                  <a:schemeClr val="accent4"/>
                </a:solidFill>
              </a:rPr>
              <a:t>ASIAKKAIDEN TEKEMÄT VAARATAPAHTUMA-ILMOITUKSET MÄÄRÄ</a:t>
            </a:r>
            <a:endParaRPr lang="en-US" sz="1200" b="1">
              <a:solidFill>
                <a:schemeClr val="accent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17579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sv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5.xml"/><Relationship Id="rId13" Type="http://schemas.openxmlformats.org/officeDocument/2006/relationships/slideLayout" Target="../slideLayouts/slideLayout30.xml"/><Relationship Id="rId18" Type="http://schemas.openxmlformats.org/officeDocument/2006/relationships/slideLayout" Target="../slideLayouts/slideLayout35.xml"/><Relationship Id="rId3" Type="http://schemas.openxmlformats.org/officeDocument/2006/relationships/slideLayout" Target="../slideLayouts/slideLayout20.xml"/><Relationship Id="rId21" Type="http://schemas.openxmlformats.org/officeDocument/2006/relationships/slideLayout" Target="../slideLayouts/slideLayout38.xml"/><Relationship Id="rId7" Type="http://schemas.openxmlformats.org/officeDocument/2006/relationships/slideLayout" Target="../slideLayouts/slideLayout24.xml"/><Relationship Id="rId12" Type="http://schemas.openxmlformats.org/officeDocument/2006/relationships/slideLayout" Target="../slideLayouts/slideLayout29.xml"/><Relationship Id="rId17" Type="http://schemas.openxmlformats.org/officeDocument/2006/relationships/slideLayout" Target="../slideLayouts/slideLayout34.xml"/><Relationship Id="rId2" Type="http://schemas.openxmlformats.org/officeDocument/2006/relationships/slideLayout" Target="../slideLayouts/slideLayout19.xml"/><Relationship Id="rId16" Type="http://schemas.openxmlformats.org/officeDocument/2006/relationships/slideLayout" Target="../slideLayouts/slideLayout33.xml"/><Relationship Id="rId20" Type="http://schemas.openxmlformats.org/officeDocument/2006/relationships/slideLayout" Target="../slideLayouts/slideLayout37.xml"/><Relationship Id="rId1" Type="http://schemas.openxmlformats.org/officeDocument/2006/relationships/slideLayout" Target="../slideLayouts/slideLayout18.xml"/><Relationship Id="rId6" Type="http://schemas.openxmlformats.org/officeDocument/2006/relationships/slideLayout" Target="../slideLayouts/slideLayout23.xml"/><Relationship Id="rId11" Type="http://schemas.openxmlformats.org/officeDocument/2006/relationships/slideLayout" Target="../slideLayouts/slideLayout28.xml"/><Relationship Id="rId5" Type="http://schemas.openxmlformats.org/officeDocument/2006/relationships/slideLayout" Target="../slideLayouts/slideLayout22.xml"/><Relationship Id="rId15" Type="http://schemas.openxmlformats.org/officeDocument/2006/relationships/slideLayout" Target="../slideLayouts/slideLayout32.xml"/><Relationship Id="rId23" Type="http://schemas.openxmlformats.org/officeDocument/2006/relationships/image" Target="../media/image1.svg"/><Relationship Id="rId10" Type="http://schemas.openxmlformats.org/officeDocument/2006/relationships/slideLayout" Target="../slideLayouts/slideLayout27.xml"/><Relationship Id="rId19" Type="http://schemas.openxmlformats.org/officeDocument/2006/relationships/slideLayout" Target="../slideLayouts/slideLayout36.xml"/><Relationship Id="rId4" Type="http://schemas.openxmlformats.org/officeDocument/2006/relationships/slideLayout" Target="../slideLayouts/slideLayout21.xml"/><Relationship Id="rId9" Type="http://schemas.openxmlformats.org/officeDocument/2006/relationships/slideLayout" Target="../slideLayouts/slideLayout26.xml"/><Relationship Id="rId14" Type="http://schemas.openxmlformats.org/officeDocument/2006/relationships/slideLayout" Target="../slideLayouts/slideLayout31.xml"/><Relationship Id="rId22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6.xml"/><Relationship Id="rId13" Type="http://schemas.openxmlformats.org/officeDocument/2006/relationships/slideLayout" Target="../slideLayouts/slideLayout51.xml"/><Relationship Id="rId18" Type="http://schemas.openxmlformats.org/officeDocument/2006/relationships/slideLayout" Target="../slideLayouts/slideLayout56.xml"/><Relationship Id="rId3" Type="http://schemas.openxmlformats.org/officeDocument/2006/relationships/slideLayout" Target="../slideLayouts/slideLayout41.xml"/><Relationship Id="rId21" Type="http://schemas.openxmlformats.org/officeDocument/2006/relationships/slideLayout" Target="../slideLayouts/slideLayout59.xml"/><Relationship Id="rId7" Type="http://schemas.openxmlformats.org/officeDocument/2006/relationships/slideLayout" Target="../slideLayouts/slideLayout45.xml"/><Relationship Id="rId12" Type="http://schemas.openxmlformats.org/officeDocument/2006/relationships/slideLayout" Target="../slideLayouts/slideLayout50.xml"/><Relationship Id="rId17" Type="http://schemas.openxmlformats.org/officeDocument/2006/relationships/slideLayout" Target="../slideLayouts/slideLayout55.xml"/><Relationship Id="rId2" Type="http://schemas.openxmlformats.org/officeDocument/2006/relationships/slideLayout" Target="../slideLayouts/slideLayout40.xml"/><Relationship Id="rId16" Type="http://schemas.openxmlformats.org/officeDocument/2006/relationships/slideLayout" Target="../slideLayouts/slideLayout54.xml"/><Relationship Id="rId20" Type="http://schemas.openxmlformats.org/officeDocument/2006/relationships/slideLayout" Target="../slideLayouts/slideLayout58.xml"/><Relationship Id="rId1" Type="http://schemas.openxmlformats.org/officeDocument/2006/relationships/slideLayout" Target="../slideLayouts/slideLayout39.xml"/><Relationship Id="rId6" Type="http://schemas.openxmlformats.org/officeDocument/2006/relationships/slideLayout" Target="../slideLayouts/slideLayout44.xml"/><Relationship Id="rId11" Type="http://schemas.openxmlformats.org/officeDocument/2006/relationships/slideLayout" Target="../slideLayouts/slideLayout49.xml"/><Relationship Id="rId24" Type="http://schemas.openxmlformats.org/officeDocument/2006/relationships/image" Target="../media/image1.svg"/><Relationship Id="rId5" Type="http://schemas.openxmlformats.org/officeDocument/2006/relationships/slideLayout" Target="../slideLayouts/slideLayout43.xml"/><Relationship Id="rId15" Type="http://schemas.openxmlformats.org/officeDocument/2006/relationships/slideLayout" Target="../slideLayouts/slideLayout53.xml"/><Relationship Id="rId23" Type="http://schemas.openxmlformats.org/officeDocument/2006/relationships/theme" Target="../theme/theme3.xml"/><Relationship Id="rId10" Type="http://schemas.openxmlformats.org/officeDocument/2006/relationships/slideLayout" Target="../slideLayouts/slideLayout48.xml"/><Relationship Id="rId19" Type="http://schemas.openxmlformats.org/officeDocument/2006/relationships/slideLayout" Target="../slideLayouts/slideLayout57.xml"/><Relationship Id="rId4" Type="http://schemas.openxmlformats.org/officeDocument/2006/relationships/slideLayout" Target="../slideLayouts/slideLayout42.xml"/><Relationship Id="rId9" Type="http://schemas.openxmlformats.org/officeDocument/2006/relationships/slideLayout" Target="../slideLayouts/slideLayout47.xml"/><Relationship Id="rId14" Type="http://schemas.openxmlformats.org/officeDocument/2006/relationships/slideLayout" Target="../slideLayouts/slideLayout52.xml"/><Relationship Id="rId22" Type="http://schemas.openxmlformats.org/officeDocument/2006/relationships/slideLayout" Target="../slideLayouts/slideLayout6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DA7AAD77-E012-4221-83A5-D7ADEB8D24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53390" y="762946"/>
            <a:ext cx="9125505" cy="90945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</a:t>
            </a:r>
            <a:r>
              <a:rPr lang="fi-FI" err="1"/>
              <a:t>ots</a:t>
            </a:r>
            <a:r>
              <a:rPr lang="fi-FI"/>
              <a:t>. </a:t>
            </a:r>
            <a:r>
              <a:rPr lang="fi-FI" err="1"/>
              <a:t>perustyyl</a:t>
            </a:r>
            <a:r>
              <a:rPr lang="fi-FI"/>
              <a:t>. </a:t>
            </a:r>
            <a:r>
              <a:rPr lang="fi-FI" err="1"/>
              <a:t>napsautt</a:t>
            </a:r>
            <a:r>
              <a:rPr lang="fi-FI"/>
              <a:t>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201F2BC0-DD14-447B-BE79-5BFE77A3D5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853390" y="1807336"/>
            <a:ext cx="912550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pic>
        <p:nvPicPr>
          <p:cNvPr id="8" name="Kuva 7">
            <a:extLst>
              <a:ext uri="{FF2B5EF4-FFF2-40B4-BE49-F238E27FC236}">
                <a16:creationId xmlns:a16="http://schemas.microsoft.com/office/drawing/2014/main" id="{235314FF-C2D7-405B-A15B-6B537B96F6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19"/>
              </a:ext>
            </a:extLst>
          </a:blip>
          <a:stretch>
            <a:fillRect/>
          </a:stretch>
        </p:blipFill>
        <p:spPr>
          <a:xfrm>
            <a:off x="266216" y="552066"/>
            <a:ext cx="613457" cy="515001"/>
          </a:xfrm>
          <a:prstGeom prst="rect">
            <a:avLst/>
          </a:prstGeom>
        </p:spPr>
      </p:pic>
      <p:cxnSp>
        <p:nvCxnSpPr>
          <p:cNvPr id="10" name="Suora yhdysviiva 9">
            <a:extLst>
              <a:ext uri="{FF2B5EF4-FFF2-40B4-BE49-F238E27FC236}">
                <a16:creationId xmlns:a16="http://schemas.microsoft.com/office/drawing/2014/main" id="{8AE9BA5D-CB1F-42B4-95FA-B46C48732C58}"/>
              </a:ext>
            </a:extLst>
          </p:cNvPr>
          <p:cNvCxnSpPr/>
          <p:nvPr userDrawn="1"/>
        </p:nvCxnSpPr>
        <p:spPr>
          <a:xfrm>
            <a:off x="1143621" y="557760"/>
            <a:ext cx="0" cy="5736508"/>
          </a:xfrm>
          <a:prstGeom prst="line">
            <a:avLst/>
          </a:prstGeom>
          <a:ln>
            <a:solidFill>
              <a:schemeClr val="tx1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Otsikon paikkamerkki 1">
            <a:extLst>
              <a:ext uri="{FF2B5EF4-FFF2-40B4-BE49-F238E27FC236}">
                <a16:creationId xmlns:a16="http://schemas.microsoft.com/office/drawing/2014/main" id="{D5D4B195-9A4B-4226-8C21-060A5ED30A4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/>
          </p:cNvSpPr>
          <p:nvPr userDrawn="1"/>
        </p:nvSpPr>
        <p:spPr>
          <a:xfrm>
            <a:off x="380411" y="1298695"/>
            <a:ext cx="476113" cy="5241000"/>
          </a:xfrm>
          <a:prstGeom prst="rect">
            <a:avLst/>
          </a:prstGeom>
        </p:spPr>
        <p:txBody>
          <a:bodyPr vert="vert270" lIns="91440" tIns="45720" rIns="91440" bIns="45720" numCol="1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R="0" algn="r" rtl="0"/>
            <a:r>
              <a:rPr lang="fi-FI" sz="900" b="0" i="0" u="none" strike="noStrike" spc="300" baseline="30000">
                <a:solidFill>
                  <a:schemeClr val="tx1"/>
                </a:solidFill>
                <a:latin typeface="Arial" panose="020B0604020202020204" pitchFamily="34" charset="0"/>
              </a:rPr>
              <a:t>ÖSTERBOTTENS VÄLFÄRDSOMRÅDE </a:t>
            </a:r>
            <a:r>
              <a:rPr lang="fi-FI" sz="900" b="0" i="0" u="none" strike="noStrike" spc="300" baseline="30000">
                <a:solidFill>
                  <a:schemeClr val="accent2"/>
                </a:solidFill>
                <a:latin typeface="Arial" panose="020B0604020202020204" pitchFamily="34" charset="0"/>
              </a:rPr>
              <a:t>| POHJANMAAN HYVINVOINTIALUE </a:t>
            </a:r>
          </a:p>
        </p:txBody>
      </p:sp>
    </p:spTree>
    <p:extLst>
      <p:ext uri="{BB962C8B-B14F-4D97-AF65-F5344CB8AC3E}">
        <p14:creationId xmlns:p14="http://schemas.microsoft.com/office/powerpoint/2010/main" val="32315544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  <p:sldLayoutId id="2147483690" r:id="rId2"/>
    <p:sldLayoutId id="2147483691" r:id="rId3"/>
    <p:sldLayoutId id="2147483692" r:id="rId4"/>
    <p:sldLayoutId id="2147483709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708" r:id="rId11"/>
    <p:sldLayoutId id="2147483706" r:id="rId12"/>
    <p:sldLayoutId id="2147483701" r:id="rId13"/>
    <p:sldLayoutId id="2147483702" r:id="rId14"/>
    <p:sldLayoutId id="2147483703" r:id="rId15"/>
    <p:sldLayoutId id="2147483704" r:id="rId16"/>
    <p:sldLayoutId id="2147483705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DA7AAD77-E012-4221-83A5-D7ADEB8D24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53390" y="762946"/>
            <a:ext cx="9125505" cy="90945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</a:t>
            </a:r>
            <a:r>
              <a:rPr lang="fi-FI" err="1"/>
              <a:t>ots</a:t>
            </a:r>
            <a:r>
              <a:rPr lang="fi-FI"/>
              <a:t>. </a:t>
            </a:r>
            <a:r>
              <a:rPr lang="fi-FI" err="1"/>
              <a:t>perustyyl</a:t>
            </a:r>
            <a:r>
              <a:rPr lang="fi-FI"/>
              <a:t>. </a:t>
            </a:r>
            <a:r>
              <a:rPr lang="fi-FI" err="1"/>
              <a:t>napsautt</a:t>
            </a:r>
            <a:r>
              <a:rPr lang="fi-FI"/>
              <a:t>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201F2BC0-DD14-447B-BE79-5BFE77A3D5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853390" y="1807336"/>
            <a:ext cx="912550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pic>
        <p:nvPicPr>
          <p:cNvPr id="8" name="Kuva 7">
            <a:extLst>
              <a:ext uri="{FF2B5EF4-FFF2-40B4-BE49-F238E27FC236}">
                <a16:creationId xmlns:a16="http://schemas.microsoft.com/office/drawing/2014/main" id="{235314FF-C2D7-405B-A15B-6B537B96F6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23"/>
              </a:ext>
            </a:extLst>
          </a:blip>
          <a:stretch>
            <a:fillRect/>
          </a:stretch>
        </p:blipFill>
        <p:spPr>
          <a:xfrm>
            <a:off x="266216" y="552066"/>
            <a:ext cx="613457" cy="515001"/>
          </a:xfrm>
          <a:prstGeom prst="rect">
            <a:avLst/>
          </a:prstGeom>
        </p:spPr>
      </p:pic>
      <p:cxnSp>
        <p:nvCxnSpPr>
          <p:cNvPr id="10" name="Suora yhdysviiva 9">
            <a:extLst>
              <a:ext uri="{FF2B5EF4-FFF2-40B4-BE49-F238E27FC236}">
                <a16:creationId xmlns:a16="http://schemas.microsoft.com/office/drawing/2014/main" id="{8AE9BA5D-CB1F-42B4-95FA-B46C48732C58}"/>
              </a:ext>
            </a:extLst>
          </p:cNvPr>
          <p:cNvCxnSpPr/>
          <p:nvPr userDrawn="1"/>
        </p:nvCxnSpPr>
        <p:spPr>
          <a:xfrm>
            <a:off x="1143621" y="557760"/>
            <a:ext cx="0" cy="5736508"/>
          </a:xfrm>
          <a:prstGeom prst="line">
            <a:avLst/>
          </a:prstGeom>
          <a:ln>
            <a:solidFill>
              <a:schemeClr val="tx1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Otsikon paikkamerkki 1">
            <a:extLst>
              <a:ext uri="{FF2B5EF4-FFF2-40B4-BE49-F238E27FC236}">
                <a16:creationId xmlns:a16="http://schemas.microsoft.com/office/drawing/2014/main" id="{D5D4B195-9A4B-4226-8C21-060A5ED30A4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/>
          </p:cNvSpPr>
          <p:nvPr userDrawn="1"/>
        </p:nvSpPr>
        <p:spPr>
          <a:xfrm>
            <a:off x="380411" y="1298695"/>
            <a:ext cx="476113" cy="5241000"/>
          </a:xfrm>
          <a:prstGeom prst="rect">
            <a:avLst/>
          </a:prstGeom>
        </p:spPr>
        <p:txBody>
          <a:bodyPr vert="vert270" lIns="91440" tIns="45720" rIns="91440" bIns="45720" numCol="1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R="0" algn="r" rtl="0"/>
            <a:r>
              <a:rPr lang="fi-FI" sz="900" b="0" i="0" u="none" strike="noStrike" spc="300" baseline="30000">
                <a:solidFill>
                  <a:schemeClr val="tx1"/>
                </a:solidFill>
                <a:latin typeface="Arial" panose="020B0604020202020204" pitchFamily="34" charset="0"/>
              </a:rPr>
              <a:t>ÖSTERBOTTENS VÄLFÄRDSOMRÅDE </a:t>
            </a:r>
            <a:r>
              <a:rPr lang="fi-FI" sz="900" b="0" i="0" u="none" strike="noStrike" spc="300" baseline="30000">
                <a:solidFill>
                  <a:schemeClr val="accent2"/>
                </a:solidFill>
                <a:latin typeface="Arial" panose="020B0604020202020204" pitchFamily="34" charset="0"/>
              </a:rPr>
              <a:t>| POHJANMAAN HYVINVOINTIALUE </a:t>
            </a:r>
          </a:p>
        </p:txBody>
      </p:sp>
    </p:spTree>
    <p:extLst>
      <p:ext uri="{BB962C8B-B14F-4D97-AF65-F5344CB8AC3E}">
        <p14:creationId xmlns:p14="http://schemas.microsoft.com/office/powerpoint/2010/main" val="19562490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1" r:id="rId1"/>
    <p:sldLayoutId id="2147483712" r:id="rId2"/>
    <p:sldLayoutId id="2147483713" r:id="rId3"/>
    <p:sldLayoutId id="2147483714" r:id="rId4"/>
    <p:sldLayoutId id="2147483715" r:id="rId5"/>
    <p:sldLayoutId id="2147483716" r:id="rId6"/>
    <p:sldLayoutId id="2147483717" r:id="rId7"/>
    <p:sldLayoutId id="2147483718" r:id="rId8"/>
    <p:sldLayoutId id="2147483719" r:id="rId9"/>
    <p:sldLayoutId id="2147483720" r:id="rId10"/>
    <p:sldLayoutId id="2147483721" r:id="rId11"/>
    <p:sldLayoutId id="2147483722" r:id="rId12"/>
    <p:sldLayoutId id="2147483723" r:id="rId13"/>
    <p:sldLayoutId id="2147483724" r:id="rId14"/>
    <p:sldLayoutId id="2147483725" r:id="rId15"/>
    <p:sldLayoutId id="2147483726" r:id="rId16"/>
    <p:sldLayoutId id="2147483727" r:id="rId17"/>
    <p:sldLayoutId id="2147483728" r:id="rId18"/>
    <p:sldLayoutId id="2147483730" r:id="rId19"/>
    <p:sldLayoutId id="2147483731" r:id="rId20"/>
    <p:sldLayoutId id="2147483732" r:id="rId2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DA7AAD77-E012-4221-83A5-D7ADEB8D24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53390" y="762946"/>
            <a:ext cx="9125505" cy="90945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</a:t>
            </a:r>
            <a:r>
              <a:rPr lang="fi-FI" err="1"/>
              <a:t>ots</a:t>
            </a:r>
            <a:r>
              <a:rPr lang="fi-FI"/>
              <a:t>. </a:t>
            </a:r>
            <a:r>
              <a:rPr lang="fi-FI" err="1"/>
              <a:t>perustyyl</a:t>
            </a:r>
            <a:r>
              <a:rPr lang="fi-FI"/>
              <a:t>. </a:t>
            </a:r>
            <a:r>
              <a:rPr lang="fi-FI" err="1"/>
              <a:t>napsautt</a:t>
            </a:r>
            <a:r>
              <a:rPr lang="fi-FI"/>
              <a:t>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201F2BC0-DD14-447B-BE79-5BFE77A3D5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853390" y="1807336"/>
            <a:ext cx="912550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pic>
        <p:nvPicPr>
          <p:cNvPr id="8" name="Kuva 7">
            <a:extLst>
              <a:ext uri="{FF2B5EF4-FFF2-40B4-BE49-F238E27FC236}">
                <a16:creationId xmlns:a16="http://schemas.microsoft.com/office/drawing/2014/main" id="{235314FF-C2D7-405B-A15B-6B537B96F6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24"/>
              </a:ext>
            </a:extLst>
          </a:blip>
          <a:stretch>
            <a:fillRect/>
          </a:stretch>
        </p:blipFill>
        <p:spPr>
          <a:xfrm>
            <a:off x="266216" y="552066"/>
            <a:ext cx="613457" cy="515001"/>
          </a:xfrm>
          <a:prstGeom prst="rect">
            <a:avLst/>
          </a:prstGeom>
        </p:spPr>
      </p:pic>
      <p:cxnSp>
        <p:nvCxnSpPr>
          <p:cNvPr id="10" name="Suora yhdysviiva 9">
            <a:extLst>
              <a:ext uri="{FF2B5EF4-FFF2-40B4-BE49-F238E27FC236}">
                <a16:creationId xmlns:a16="http://schemas.microsoft.com/office/drawing/2014/main" id="{8AE9BA5D-CB1F-42B4-95FA-B46C48732C58}"/>
              </a:ext>
            </a:extLst>
          </p:cNvPr>
          <p:cNvCxnSpPr/>
          <p:nvPr userDrawn="1"/>
        </p:nvCxnSpPr>
        <p:spPr>
          <a:xfrm>
            <a:off x="1143621" y="557760"/>
            <a:ext cx="0" cy="5736508"/>
          </a:xfrm>
          <a:prstGeom prst="line">
            <a:avLst/>
          </a:prstGeom>
          <a:ln>
            <a:solidFill>
              <a:schemeClr val="tx1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Otsikon paikkamerkki 1">
            <a:extLst>
              <a:ext uri="{FF2B5EF4-FFF2-40B4-BE49-F238E27FC236}">
                <a16:creationId xmlns:a16="http://schemas.microsoft.com/office/drawing/2014/main" id="{D5D4B195-9A4B-4226-8C21-060A5ED30A4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/>
          </p:cNvSpPr>
          <p:nvPr userDrawn="1"/>
        </p:nvSpPr>
        <p:spPr>
          <a:xfrm>
            <a:off x="380411" y="1298695"/>
            <a:ext cx="476113" cy="5241000"/>
          </a:xfrm>
          <a:prstGeom prst="rect">
            <a:avLst/>
          </a:prstGeom>
        </p:spPr>
        <p:txBody>
          <a:bodyPr vert="vert270" lIns="91440" tIns="45720" rIns="91440" bIns="45720" numCol="1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R="0" algn="r" rtl="0"/>
            <a:r>
              <a:rPr lang="fi-FI" sz="900" b="0" i="0" u="none" strike="noStrike" spc="300" baseline="30000">
                <a:solidFill>
                  <a:schemeClr val="tx1"/>
                </a:solidFill>
                <a:latin typeface="Arial" panose="020B0604020202020204" pitchFamily="34" charset="0"/>
              </a:rPr>
              <a:t>ÖSTERBOTTENS VÄLFÄRDSOMRÅDE </a:t>
            </a:r>
            <a:r>
              <a:rPr lang="fi-FI" sz="900" b="0" i="0" u="none" strike="noStrike" spc="300" baseline="30000">
                <a:solidFill>
                  <a:schemeClr val="accent2"/>
                </a:solidFill>
                <a:latin typeface="Arial" panose="020B0604020202020204" pitchFamily="34" charset="0"/>
              </a:rPr>
              <a:t>| POHJANMAAN HYVINVOINTIALUE </a:t>
            </a:r>
          </a:p>
        </p:txBody>
      </p:sp>
    </p:spTree>
    <p:extLst>
      <p:ext uri="{BB962C8B-B14F-4D97-AF65-F5344CB8AC3E}">
        <p14:creationId xmlns:p14="http://schemas.microsoft.com/office/powerpoint/2010/main" val="24784045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4" r:id="rId1"/>
    <p:sldLayoutId id="2147483735" r:id="rId2"/>
    <p:sldLayoutId id="2147483736" r:id="rId3"/>
    <p:sldLayoutId id="2147483737" r:id="rId4"/>
    <p:sldLayoutId id="2147483738" r:id="rId5"/>
    <p:sldLayoutId id="2147483739" r:id="rId6"/>
    <p:sldLayoutId id="2147483740" r:id="rId7"/>
    <p:sldLayoutId id="2147483741" r:id="rId8"/>
    <p:sldLayoutId id="2147483742" r:id="rId9"/>
    <p:sldLayoutId id="2147483743" r:id="rId10"/>
    <p:sldLayoutId id="2147483744" r:id="rId11"/>
    <p:sldLayoutId id="2147483745" r:id="rId12"/>
    <p:sldLayoutId id="2147483746" r:id="rId13"/>
    <p:sldLayoutId id="2147483747" r:id="rId14"/>
    <p:sldLayoutId id="2147483748" r:id="rId15"/>
    <p:sldLayoutId id="2147483749" r:id="rId16"/>
    <p:sldLayoutId id="2147483750" r:id="rId17"/>
    <p:sldLayoutId id="2147483751" r:id="rId18"/>
    <p:sldLayoutId id="2147483752" r:id="rId19"/>
    <p:sldLayoutId id="2147483753" r:id="rId20"/>
    <p:sldLayoutId id="2147483754" r:id="rId21"/>
    <p:sldLayoutId id="2147483755" r:id="rId2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svg"/><Relationship Id="rId2" Type="http://schemas.openxmlformats.org/officeDocument/2006/relationships/image" Target="../media/image9.svg"/><Relationship Id="rId1" Type="http://schemas.openxmlformats.org/officeDocument/2006/relationships/slideLayout" Target="../slideLayouts/slideLayout27.xml"/><Relationship Id="rId4" Type="http://schemas.openxmlformats.org/officeDocument/2006/relationships/image" Target="../media/image11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C54E7A8-5072-420C-8029-2B2F9E87BE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fi-FI" sz="4800"/>
              <a:t>Omavalvonnan seurantatietojen raportointi</a:t>
            </a:r>
          </a:p>
        </p:txBody>
      </p:sp>
      <p:sp>
        <p:nvSpPr>
          <p:cNvPr id="3" name="Rubrik2">
            <a:extLst>
              <a:ext uri="{FF2B5EF4-FFF2-40B4-BE49-F238E27FC236}">
                <a16:creationId xmlns:a16="http://schemas.microsoft.com/office/drawing/2014/main" id="{CE2751FD-BF62-47E2-835B-FEDE70EA777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200099" y="3413033"/>
            <a:ext cx="9026197" cy="926211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/>
              <a:t>Tulosalue: Ympärivuorokautinen palveluasuminen (HEBO)</a:t>
            </a:r>
          </a:p>
          <a:p>
            <a:r>
              <a:rPr lang="fi-FI"/>
              <a:t>Raportoitava ajanjakso: 1 – 4.2026</a:t>
            </a:r>
            <a:endParaRPr lang="fi-FI">
              <a:cs typeface="Arial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200100" y="5153890"/>
            <a:ext cx="6683433" cy="95410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fi-FI" sz="1400">
                <a:solidFill>
                  <a:schemeClr val="bg1"/>
                </a:solidFill>
              </a:rPr>
              <a:t>Lyhenteet:</a:t>
            </a:r>
          </a:p>
          <a:p>
            <a:r>
              <a:rPr lang="fi-FI" sz="1400">
                <a:solidFill>
                  <a:schemeClr val="bg1"/>
                </a:solidFill>
              </a:rPr>
              <a:t>NPS (Net </a:t>
            </a:r>
            <a:r>
              <a:rPr lang="fi-FI" sz="1400" err="1">
                <a:solidFill>
                  <a:schemeClr val="bg1"/>
                </a:solidFill>
              </a:rPr>
              <a:t>Promoter</a:t>
            </a:r>
            <a:r>
              <a:rPr lang="fi-FI" sz="1400">
                <a:solidFill>
                  <a:schemeClr val="bg1"/>
                </a:solidFill>
              </a:rPr>
              <a:t> </a:t>
            </a:r>
            <a:r>
              <a:rPr lang="fi-FI" sz="1400" err="1">
                <a:solidFill>
                  <a:schemeClr val="bg1"/>
                </a:solidFill>
              </a:rPr>
              <a:t>Score</a:t>
            </a:r>
            <a:r>
              <a:rPr lang="fi-FI" sz="1400">
                <a:solidFill>
                  <a:schemeClr val="bg1"/>
                </a:solidFill>
              </a:rPr>
              <a:t>): Suositteluindeksi (asiakkaat ja henkilöstö)</a:t>
            </a:r>
            <a:endParaRPr lang="fi-FI" sz="1400">
              <a:solidFill>
                <a:schemeClr val="bg1"/>
              </a:solidFill>
              <a:cs typeface="Arial"/>
            </a:endParaRPr>
          </a:p>
          <a:p>
            <a:r>
              <a:rPr lang="fi-FI" sz="1400" err="1">
                <a:solidFill>
                  <a:schemeClr val="bg1"/>
                </a:solidFill>
              </a:rPr>
              <a:t>Haipro</a:t>
            </a:r>
            <a:r>
              <a:rPr lang="fi-FI" sz="1400">
                <a:solidFill>
                  <a:schemeClr val="bg1"/>
                </a:solidFill>
              </a:rPr>
              <a:t>: Haitta- ja vaaratapahtumailmoitus -järjestelmä </a:t>
            </a:r>
            <a:endParaRPr lang="fi-FI" sz="1400">
              <a:solidFill>
                <a:schemeClr val="bg1"/>
              </a:solidFill>
              <a:cs typeface="Arial"/>
            </a:endParaRPr>
          </a:p>
          <a:p>
            <a:r>
              <a:rPr lang="fi-FI" sz="1400">
                <a:solidFill>
                  <a:schemeClr val="bg1"/>
                </a:solidFill>
              </a:rPr>
              <a:t>Edellisen kauden (5 -8/2025) arvo ilmoitetaan suluissa.</a:t>
            </a:r>
            <a:endParaRPr lang="fi-FI" sz="1400">
              <a:solidFill>
                <a:schemeClr val="bg1"/>
              </a:solidFill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2573417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Arc 10">
            <a:extLst>
              <a:ext uri="{FF2B5EF4-FFF2-40B4-BE49-F238E27FC236}">
                <a16:creationId xmlns:a16="http://schemas.microsoft.com/office/drawing/2014/main" id="{F1849AE3-4653-4A79-BE37-49DE155C83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931384">
            <a:off x="9044464" y="3679904"/>
            <a:ext cx="2987899" cy="2987899"/>
          </a:xfrm>
          <a:prstGeom prst="arc">
            <a:avLst>
              <a:gd name="adj1" fmla="val 15817365"/>
              <a:gd name="adj2" fmla="val 1781380"/>
            </a:avLst>
          </a:prstGeom>
          <a:ln w="127000" cap="rnd">
            <a:solidFill>
              <a:schemeClr val="accent5">
                <a:alpha val="35686"/>
              </a:schemeClr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902D604-4B15-77B4-DAFB-005465C73B81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653884" y="413813"/>
            <a:ext cx="9327754" cy="774907"/>
          </a:xfrm>
        </p:spPr>
        <p:txBody>
          <a:bodyPr/>
          <a:lstStyle/>
          <a:p>
            <a:r>
              <a:rPr lang="fi-FI" b="1"/>
              <a:t>Saatavuus</a:t>
            </a:r>
            <a:endParaRPr lang="sv-SE"/>
          </a:p>
        </p:txBody>
      </p: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BABB2387-2008-57CC-BB4A-9597C1A905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/>
          </p:cNvSpPr>
          <p:nvPr/>
        </p:nvSpPr>
        <p:spPr bwMode="auto">
          <a:xfrm>
            <a:off x="1260000" y="1224000"/>
            <a:ext cx="3600000" cy="2739490"/>
          </a:xfrm>
          <a:prstGeom prst="roundRect">
            <a:avLst/>
          </a:prstGeom>
          <a:solidFill>
            <a:schemeClr val="tx1">
              <a:lumMod val="20000"/>
              <a:lumOff val="80000"/>
              <a:alpha val="38000"/>
            </a:schemeClr>
          </a:solidFill>
          <a:ln w="28575" cap="flat" cmpd="sng" algn="ctr">
            <a:noFill/>
            <a:prstDash val="lgDash"/>
            <a:miter lim="800000"/>
            <a:headEnd type="none" w="med" len="med"/>
            <a:tailEnd type="none" w="med" len="med"/>
          </a:ln>
        </p:spPr>
        <p:txBody>
          <a:bodyPr lIns="0" tIns="18288" rIns="0" bIns="18288" rtlCol="0" anchor="ctr" anchorCtr="1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AC808CD-48EC-E844-D2DD-5C1903E242DF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368000" y="1332000"/>
            <a:ext cx="3492000" cy="147425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600" b="1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Jonot asumisyksiköihin, tavoite alle 3kk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i-FI" sz="1400" b="0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>
              <a:defRPr/>
            </a:pPr>
            <a:r>
              <a:rPr lang="fi-FI" sz="1400">
                <a:solidFill>
                  <a:srgbClr val="213A8F"/>
                </a:solidFill>
                <a:latin typeface="Arial" panose="020B0604020202020204"/>
              </a:rPr>
              <a:t>2,58 kk</a:t>
            </a:r>
            <a:r>
              <a:rPr kumimoji="0" lang="fi-FI" sz="1400" b="0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(</a:t>
            </a:r>
            <a:r>
              <a:rPr lang="fi-FI" sz="1400">
                <a:solidFill>
                  <a:srgbClr val="213A8F"/>
                </a:solidFill>
                <a:latin typeface="Arial" panose="020B0604020202020204"/>
              </a:rPr>
              <a:t>2,58 kk</a:t>
            </a:r>
            <a:r>
              <a:rPr kumimoji="0" lang="fi-FI" sz="1400" b="0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</a:t>
            </a:r>
            <a:r>
              <a:rPr lang="fi-FI" sz="1400">
                <a:solidFill>
                  <a:srgbClr val="213A8F"/>
                </a:solidFill>
                <a:latin typeface="Arial" panose="020B0604020202020204"/>
              </a:rPr>
              <a:t>9 – 12./2025</a:t>
            </a:r>
            <a:r>
              <a:rPr kumimoji="0" lang="fi-FI" sz="1400" b="0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)</a:t>
            </a:r>
            <a:endParaRPr lang="fi-FI" sz="1400" b="0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cs typeface="Arial"/>
            </a:endParaRPr>
          </a:p>
          <a:p>
            <a:pPr>
              <a:defRPr/>
            </a:pPr>
            <a:endParaRPr lang="fi-FI" sz="1400">
              <a:solidFill>
                <a:srgbClr val="FF0000"/>
              </a:solidFill>
              <a:latin typeface="Arial" panose="020B0604020202020204"/>
              <a:cs typeface="Arial" panose="020B0604020202020204"/>
            </a:endParaRPr>
          </a:p>
          <a:p>
            <a:pPr>
              <a:defRPr/>
            </a:pPr>
            <a:endParaRPr lang="fi-FI" sz="1400" dirty="0">
              <a:solidFill>
                <a:srgbClr val="FF0000"/>
              </a:solidFill>
              <a:latin typeface="Arial" panose="020B0604020202020204"/>
              <a:cs typeface="Arial" panose="020B0604020202020204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293015D-D1AE-6165-00F6-D490CA772E38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968000" y="1332000"/>
            <a:ext cx="3600000" cy="235449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lang="fi-FI" sz="1600" b="1">
                <a:solidFill>
                  <a:srgbClr val="00A174"/>
                </a:solidFill>
                <a:latin typeface="Arial" panose="020B0604020202020204"/>
              </a:rPr>
              <a:t>Suoritteet</a:t>
            </a:r>
            <a:r>
              <a:rPr kumimoji="0" lang="fi-FI" sz="1600" b="1" i="0" u="none" strike="noStrike" kern="1200" cap="none" spc="0" normalizeH="0" baseline="0" noProof="0">
                <a:ln>
                  <a:noFill/>
                </a:ln>
                <a:solidFill>
                  <a:srgbClr val="00A174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:</a:t>
            </a:r>
          </a:p>
          <a:p>
            <a:r>
              <a:rPr lang="fi-FI" sz="1400"/>
              <a:t>Asumispalvelut</a:t>
            </a:r>
            <a:endParaRPr lang="fi-FI" sz="1400">
              <a:cs typeface="Arial"/>
            </a:endParaRPr>
          </a:p>
          <a:p>
            <a:pPr marL="285750" indent="-285750">
              <a:buFont typeface="Calibri"/>
              <a:buChar char="-"/>
            </a:pPr>
            <a:r>
              <a:rPr lang="fi-FI" sz="1400"/>
              <a:t>kuormitus 97,95% (97.99% 9 -12.2025)</a:t>
            </a:r>
            <a:endParaRPr lang="fi-FI" sz="1400">
              <a:solidFill>
                <a:srgbClr val="FF0000"/>
              </a:solidFill>
              <a:cs typeface="Arial"/>
            </a:endParaRPr>
          </a:p>
          <a:p>
            <a:r>
              <a:rPr lang="fi-FI" sz="1400">
                <a:cs typeface="Arial"/>
              </a:rPr>
              <a:t>   Intervalliosastot: 89,95% (88,77% </a:t>
            </a:r>
            <a:r>
              <a:rPr lang="fi-FI" sz="1400">
                <a:solidFill>
                  <a:srgbClr val="213A8F"/>
                </a:solidFill>
                <a:cs typeface="Arial"/>
              </a:rPr>
              <a:t>9-12.2025)</a:t>
            </a:r>
            <a:endParaRPr lang="fi-FI" sz="1400">
              <a:solidFill>
                <a:srgbClr val="FF0000"/>
              </a:solidFill>
              <a:cs typeface="Arial" panose="020B0604020202020204"/>
            </a:endParaRPr>
          </a:p>
          <a:p>
            <a:pPr marL="285750" indent="-285750">
              <a:buFont typeface="Calibri"/>
              <a:buChar char="-"/>
            </a:pPr>
            <a:r>
              <a:rPr lang="fi-FI" sz="1400">
                <a:cs typeface="Arial"/>
              </a:rPr>
              <a:t>Kolme intervallipaikkaa ollut suljettuna henkilöstöpulan vuoksi kuukauden ajan </a:t>
            </a:r>
            <a:endParaRPr lang="fi-FI" sz="1400">
              <a:solidFill>
                <a:srgbClr val="FF0000"/>
              </a:solidFill>
              <a:cs typeface="Arial"/>
            </a:endParaRPr>
          </a:p>
          <a:p>
            <a:pPr marL="285750" indent="-285750">
              <a:buFont typeface="Calibri"/>
              <a:buChar char="-"/>
            </a:pPr>
            <a:endParaRPr lang="fi-FI" sz="1400" dirty="0">
              <a:cs typeface="Arial"/>
            </a:endParaRPr>
          </a:p>
          <a:p>
            <a:pPr marL="285750" indent="-285750">
              <a:buFont typeface="Calibri"/>
              <a:buChar char="-"/>
            </a:pPr>
            <a:r>
              <a:rPr lang="fi-FI" sz="1400">
                <a:cs typeface="Arial"/>
              </a:rPr>
              <a:t>Lisäpaikkoja ostettu suorahankinnalla yksityiseltä palveluntuottajalta. </a:t>
            </a:r>
            <a:endParaRPr lang="fi-FI" sz="1400" dirty="0">
              <a:solidFill>
                <a:srgbClr val="FF0000"/>
              </a:solidFill>
              <a:cs typeface="Arial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1B8EDDC-940B-BD35-84A1-1163B3466DE2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8568000" y="1332000"/>
            <a:ext cx="3600000" cy="418576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600" b="1" i="0" u="none" strike="noStrike" kern="1200" cap="none" spc="0" normalizeH="0" baseline="0" noProof="0" dirty="0">
                <a:ln>
                  <a:noFill/>
                </a:ln>
                <a:solidFill>
                  <a:srgbClr val="00A174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Korjaavat toimenpiteet:</a:t>
            </a:r>
          </a:p>
          <a:p>
            <a:pPr algn="ctr">
              <a:spcAft>
                <a:spcPts val="600"/>
              </a:spcAft>
            </a:pPr>
            <a:endParaRPr lang="fi-FI" sz="1600" b="1">
              <a:solidFill>
                <a:srgbClr val="00A174"/>
              </a:solidFill>
            </a:endParaRPr>
          </a:p>
          <a:p>
            <a:r>
              <a:rPr lang="fi-FI" sz="1400" b="1" dirty="0"/>
              <a:t>Asumispalvelut</a:t>
            </a:r>
            <a:endParaRPr lang="fi-FI" sz="1400" b="1" dirty="0">
              <a:cs typeface="Arial"/>
            </a:endParaRPr>
          </a:p>
          <a:p>
            <a:pPr marL="285750" indent="-285750">
              <a:buFont typeface="Calibri"/>
              <a:buChar char="-"/>
            </a:pPr>
            <a:r>
              <a:rPr lang="fi-FI" sz="1400" dirty="0"/>
              <a:t>Intervallihoitopaikkojen tehokkaampi </a:t>
            </a:r>
            <a:r>
              <a:rPr lang="fi-FI" sz="1400"/>
              <a:t>käyttö keskisellä alueella. Siellä käyttöaste matalin, Työryhmä.</a:t>
            </a:r>
            <a:endParaRPr lang="fi-FI" sz="1400">
              <a:cs typeface="Arial"/>
            </a:endParaRPr>
          </a:p>
          <a:p>
            <a:pPr marL="285750" indent="-285750">
              <a:buFont typeface="Calibri"/>
              <a:buChar char="-"/>
            </a:pPr>
            <a:r>
              <a:rPr lang="fi-FI" sz="1400" dirty="0"/>
              <a:t>Yhteisöllisen asumispaikkojen  laajentaminen meneillään</a:t>
            </a:r>
            <a:endParaRPr lang="fi-FI" sz="1400" dirty="0">
              <a:cs typeface="Arial"/>
            </a:endParaRPr>
          </a:p>
          <a:p>
            <a:pPr marL="285750" indent="-285750">
              <a:buFont typeface="Calibri"/>
              <a:buChar char="-"/>
            </a:pPr>
            <a:r>
              <a:rPr lang="fi-FI" sz="1400" dirty="0">
                <a:solidFill>
                  <a:srgbClr val="213A8F"/>
                </a:solidFill>
                <a:latin typeface="Arial" panose="020B0604020202020204"/>
                <a:cs typeface="Arial"/>
              </a:rPr>
              <a:t>Seitsemän (7) intervallipaikkaa muutettu tilapäisesti ympärivuorokautiseksi palveluasumiseksi Vaasassa</a:t>
            </a:r>
            <a:endParaRPr lang="fi-FI" sz="1400" b="0" i="0" u="none" strike="noStrike" kern="1200" cap="none" spc="0" normalizeH="0" baseline="0" noProof="0" dirty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cs typeface="Arial"/>
            </a:endParaRPr>
          </a:p>
          <a:p>
            <a:pPr marL="285750" indent="-285750">
              <a:buFont typeface="Calibri"/>
              <a:buChar char="-"/>
            </a:pPr>
            <a:r>
              <a:rPr lang="fi-FI" sz="1400" dirty="0">
                <a:solidFill>
                  <a:srgbClr val="213A8F"/>
                </a:solidFill>
                <a:latin typeface="Arial" panose="020B0604020202020204"/>
                <a:cs typeface="Arial"/>
              </a:rPr>
              <a:t>Kaskisten </a:t>
            </a:r>
            <a:r>
              <a:rPr lang="fi-FI" sz="1400">
                <a:solidFill>
                  <a:srgbClr val="213A8F"/>
                </a:solidFill>
                <a:latin typeface="Arial" panose="020B0604020202020204"/>
                <a:cs typeface="Arial"/>
              </a:rPr>
              <a:t>Mariakoti suljettu tammikuussa 2026.</a:t>
            </a:r>
            <a:endParaRPr lang="fi-FI" sz="1400" dirty="0">
              <a:solidFill>
                <a:srgbClr val="213A8F"/>
              </a:solidFill>
              <a:latin typeface="Arial" panose="020B0604020202020204"/>
              <a:cs typeface="Arial"/>
            </a:endParaRPr>
          </a:p>
          <a:p>
            <a:pPr marL="285750" indent="-285750">
              <a:buFont typeface="Calibri"/>
              <a:buChar char="-"/>
            </a:pPr>
            <a:endParaRPr lang="fi-FI" sz="1400" dirty="0">
              <a:solidFill>
                <a:srgbClr val="213A8F"/>
              </a:solidFill>
              <a:latin typeface="Arial" panose="020B0604020202020204"/>
              <a:cs typeface="Arial"/>
            </a:endParaRPr>
          </a:p>
          <a:p>
            <a:endParaRPr lang="fi-FI" sz="1400" dirty="0">
              <a:solidFill>
                <a:srgbClr val="FF0000"/>
              </a:solidFill>
              <a:latin typeface="Arial" panose="020B0604020202020204"/>
              <a:cs typeface="Arial"/>
            </a:endParaRPr>
          </a:p>
          <a:p>
            <a:endParaRPr lang="fi-FI" sz="1400">
              <a:solidFill>
                <a:srgbClr val="213A8F"/>
              </a:solidFill>
              <a:latin typeface="Arial" panose="020B0604020202020204"/>
              <a:cs typeface="Arial"/>
            </a:endParaRP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A5EE4A30-4B57-7112-9FB1-16FA454C963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/>
          </p:cNvSpPr>
          <p:nvPr/>
        </p:nvSpPr>
        <p:spPr bwMode="auto">
          <a:xfrm>
            <a:off x="4968000" y="4114517"/>
            <a:ext cx="3600000" cy="2739490"/>
          </a:xfrm>
          <a:prstGeom prst="roundRect">
            <a:avLst/>
          </a:prstGeom>
          <a:solidFill>
            <a:schemeClr val="tx1">
              <a:lumMod val="20000"/>
              <a:lumOff val="80000"/>
              <a:alpha val="38000"/>
            </a:schemeClr>
          </a:solidFill>
          <a:ln w="28575" cap="flat" cmpd="sng" algn="ctr">
            <a:noFill/>
            <a:prstDash val="lgDash"/>
            <a:miter lim="800000"/>
            <a:headEnd type="none" w="med" len="med"/>
            <a:tailEnd type="none" w="med" len="med"/>
          </a:ln>
        </p:spPr>
        <p:txBody>
          <a:bodyPr lIns="0" tIns="18288" rIns="0" bIns="18288" rtlCol="0" anchor="ctr" anchorCtr="1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E2388DC-F395-3345-22DD-6334E7FB099F}"/>
              </a:ext>
            </a:extLst>
          </p:cNvPr>
          <p:cNvSpPr txBox="1">
            <a:spLocks/>
          </p:cNvSpPr>
          <p:nvPr/>
        </p:nvSpPr>
        <p:spPr>
          <a:xfrm>
            <a:off x="5076000" y="4106770"/>
            <a:ext cx="3492000" cy="1683538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6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Yhdenvertaisuus</a:t>
            </a:r>
          </a:p>
          <a:p>
            <a:r>
              <a:rPr lang="fi-FI" sz="1400">
                <a:cs typeface="Arial"/>
              </a:rPr>
              <a:t>Ympärivuorokautisia asumispalvelupaikkojen määrissä suhteessa yli 75v alueellisia eroja edelleen</a:t>
            </a:r>
          </a:p>
          <a:p>
            <a:endParaRPr lang="fi-FI" sz="1400">
              <a:cs typeface="Arial"/>
            </a:endParaRPr>
          </a:p>
          <a:p>
            <a:r>
              <a:rPr lang="fi-FI" sz="1400">
                <a:cs typeface="Arial"/>
              </a:rPr>
              <a:t>Jonotusajoissa alueellisia eroja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5BD0A43-461C-CEE9-EF08-E4B34E74ECEB}"/>
              </a:ext>
            </a:extLst>
          </p:cNvPr>
          <p:cNvSpPr txBox="1"/>
          <p:nvPr/>
        </p:nvSpPr>
        <p:spPr>
          <a:xfrm>
            <a:off x="1368000" y="4071490"/>
            <a:ext cx="3600000" cy="2416046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600" b="1" i="0" u="none" strike="noStrike" kern="1200" cap="none" spc="0" normalizeH="0" baseline="0" noProof="0">
                <a:ln>
                  <a:noFill/>
                </a:ln>
                <a:solidFill>
                  <a:srgbClr val="00A174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Henkilöstömitoitus per asumisyksikkö, omat ja ulkoiset asumisyksiköt</a:t>
            </a:r>
          </a:p>
          <a:p>
            <a:r>
              <a:rPr lang="fi-FI" sz="1400">
                <a:cs typeface="Arial"/>
              </a:rPr>
              <a:t>Viimeisessä (11/2025) THL.n raportissa 2 asumisyksiköistä )  alitti vanhuspalvelulain vaatiman vähimmäismitoituksen</a:t>
            </a:r>
          </a:p>
          <a:p>
            <a:r>
              <a:rPr lang="fi-FI" sz="1400">
                <a:cs typeface="Arial"/>
              </a:rPr>
              <a:t>Vähimmäishenkilöstömitoitus  lain mukaan tulee olla vähintään 0,60</a:t>
            </a:r>
            <a:endParaRPr lang="fi-FI"/>
          </a:p>
          <a:p>
            <a:r>
              <a:rPr lang="fi-FI" sz="1400" dirty="0">
                <a:cs typeface="Arial"/>
              </a:rPr>
              <a:t>Henkilöstömitoitus koko alueella ka 0,67 </a:t>
            </a:r>
            <a:r>
              <a:rPr lang="fi-FI" sz="1400">
                <a:cs typeface="Arial"/>
              </a:rPr>
              <a:t>(vaihteluväli 0,61- 0,75)  </a:t>
            </a:r>
            <a:endParaRPr lang="fi-FI" sz="1400">
              <a:solidFill>
                <a:srgbClr val="FF0000"/>
              </a:solidFill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3292864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 noRot="1" noMove="1" noResize="1" noEditPoints="1" noAdjustHandles="1" noChangeArrowheads="1" noChangeShapeType="1"/>
          </p:cNvSpPr>
          <p:nvPr>
            <p:ph type="title" idx="4294967295"/>
          </p:nvPr>
        </p:nvSpPr>
        <p:spPr>
          <a:xfrm>
            <a:off x="1652400" y="414000"/>
            <a:ext cx="10343442" cy="909638"/>
          </a:xfrm>
        </p:spPr>
        <p:txBody>
          <a:bodyPr>
            <a:normAutofit/>
          </a:bodyPr>
          <a:lstStyle/>
          <a:p>
            <a:r>
              <a:rPr lang="fi-FI" b="1"/>
              <a:t>Turvallisuus ja laatu</a:t>
            </a:r>
            <a:endParaRPr lang="en-US" sz="1200" b="1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1CE3ECC4-2766-0EF7-1123-7E6207D264DE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202850" y="1656000"/>
            <a:ext cx="3422269" cy="296087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sv-SE" sz="1400" b="1" dirty="0"/>
              <a:t>Status 7.5.2026</a:t>
            </a:r>
            <a:endParaRPr lang="sv-SE" sz="1400" dirty="0"/>
          </a:p>
          <a:p>
            <a:pPr>
              <a:lnSpc>
                <a:spcPct val="150000"/>
              </a:lnSpc>
            </a:pPr>
            <a:r>
              <a:rPr lang="sv-SE" sz="1400" b="1" dirty="0" err="1"/>
              <a:t>Kaikki</a:t>
            </a:r>
            <a:r>
              <a:rPr lang="sv-SE" sz="1400" b="1" dirty="0"/>
              <a:t> </a:t>
            </a:r>
            <a:r>
              <a:rPr lang="sv-SE" sz="1400" b="1" dirty="0" err="1"/>
              <a:t>ilmoitukset</a:t>
            </a:r>
            <a:r>
              <a:rPr lang="sv-SE" sz="1400" b="1" dirty="0"/>
              <a:t>: </a:t>
            </a:r>
            <a:r>
              <a:rPr lang="sv-SE" sz="1400" dirty="0"/>
              <a:t>1419 (1491)</a:t>
            </a:r>
            <a:endParaRPr lang="sv-SE" sz="1400" dirty="0">
              <a:cs typeface="Arial"/>
            </a:endParaRPr>
          </a:p>
          <a:p>
            <a:pPr>
              <a:lnSpc>
                <a:spcPct val="150000"/>
              </a:lnSpc>
            </a:pPr>
            <a:r>
              <a:rPr lang="sv-SE" sz="1400" b="1" dirty="0" err="1"/>
              <a:t>Odottaa</a:t>
            </a:r>
            <a:r>
              <a:rPr lang="sv-SE" sz="1400" b="1" dirty="0"/>
              <a:t> </a:t>
            </a:r>
            <a:r>
              <a:rPr lang="sv-SE" sz="1400" b="1" dirty="0" err="1"/>
              <a:t>käsittelyä</a:t>
            </a:r>
            <a:r>
              <a:rPr lang="sv-SE" sz="1400" b="1" dirty="0"/>
              <a:t>: </a:t>
            </a:r>
            <a:r>
              <a:rPr lang="sv-SE" sz="1400" dirty="0"/>
              <a:t>194 (14%)</a:t>
            </a:r>
            <a:endParaRPr lang="en-US" sz="1400" dirty="0"/>
          </a:p>
          <a:p>
            <a:pPr>
              <a:lnSpc>
                <a:spcPct val="150000"/>
              </a:lnSpc>
            </a:pPr>
            <a:r>
              <a:rPr lang="sv-SE" sz="1400" b="1" dirty="0" err="1"/>
              <a:t>Odottaa</a:t>
            </a:r>
            <a:r>
              <a:rPr lang="sv-SE" sz="1400" b="1" dirty="0"/>
              <a:t> </a:t>
            </a:r>
            <a:r>
              <a:rPr lang="sv-SE" sz="1400" b="1" dirty="0" err="1"/>
              <a:t>lisätietoa</a:t>
            </a:r>
            <a:r>
              <a:rPr lang="sv-SE" sz="1400" b="1" dirty="0"/>
              <a:t>: </a:t>
            </a:r>
            <a:r>
              <a:rPr lang="sv-SE" sz="1400" dirty="0"/>
              <a:t>2 (0%)</a:t>
            </a:r>
            <a:endParaRPr lang="sv-SE" sz="1400" dirty="0">
              <a:cs typeface="Arial"/>
            </a:endParaRPr>
          </a:p>
          <a:p>
            <a:pPr>
              <a:lnSpc>
                <a:spcPct val="150000"/>
              </a:lnSpc>
            </a:pPr>
            <a:r>
              <a:rPr lang="sv-SE" sz="1400" b="1" dirty="0" err="1"/>
              <a:t>Käsittelyssä</a:t>
            </a:r>
            <a:r>
              <a:rPr lang="sv-SE" sz="1400" b="1" dirty="0"/>
              <a:t>: </a:t>
            </a:r>
            <a:r>
              <a:rPr lang="sv-SE" sz="1400" dirty="0"/>
              <a:t>120 (8%)</a:t>
            </a:r>
            <a:br>
              <a:rPr lang="sv-SE" sz="1400" dirty="0"/>
            </a:br>
            <a:r>
              <a:rPr lang="sv-SE" sz="1400" b="1" dirty="0" err="1"/>
              <a:t>Valmis</a:t>
            </a:r>
            <a:r>
              <a:rPr lang="sv-SE" sz="1400" b="1" dirty="0"/>
              <a:t>: </a:t>
            </a:r>
            <a:r>
              <a:rPr lang="sv-SE" sz="1400" dirty="0"/>
              <a:t>1103 (78%)</a:t>
            </a:r>
            <a:endParaRPr lang="en-US" sz="1400" dirty="0"/>
          </a:p>
          <a:p>
            <a:pPr marL="0" marR="0" lvl="0" indent="0" algn="l" defTabSz="91440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sv-SE" sz="1400" b="0" i="0" u="none" strike="noStrike" kern="1200" cap="none" spc="0" normalizeH="0" baseline="0" noProof="0" dirty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cs typeface="Arial"/>
            </a:endParaRPr>
          </a:p>
          <a:p>
            <a:pPr>
              <a:lnSpc>
                <a:spcPct val="150000"/>
              </a:lnSpc>
              <a:defRPr/>
            </a:pPr>
            <a:endParaRPr lang="sv-SE" sz="1400" dirty="0">
              <a:solidFill>
                <a:srgbClr val="FF0000"/>
              </a:solidFill>
              <a:latin typeface="Arial" panose="020B0604020202020204"/>
              <a:cs typeface="Arial" panose="020B0604020202020204"/>
            </a:endParaRPr>
          </a:p>
          <a:p>
            <a:pPr>
              <a:lnSpc>
                <a:spcPct val="150000"/>
              </a:lnSpc>
              <a:defRPr/>
            </a:pPr>
            <a:endParaRPr lang="en-US" sz="1400" dirty="0">
              <a:solidFill>
                <a:srgbClr val="213A8F"/>
              </a:solidFill>
              <a:latin typeface="Arial" panose="020B0604020202020204"/>
              <a:cs typeface="Arial" panose="020B0604020202020204"/>
            </a:endParaRP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62FE2FFB-F344-4344-940D-26D2C6046DF3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625119" y="1656000"/>
            <a:ext cx="348660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600" b="1" i="0" u="none" strike="noStrike" kern="1200" cap="none" spc="0" normalizeH="0" baseline="0" noProof="0">
                <a:ln>
                  <a:noFill/>
                </a:ln>
                <a:solidFill>
                  <a:schemeClr val="accent5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Vaaratapahtuma ilmoitusten määrä</a:t>
            </a:r>
            <a:endParaRPr kumimoji="0" lang="en-US" sz="1600" b="1" i="0" u="none" strike="noStrike" kern="1200" cap="none" spc="0" normalizeH="0" baseline="0" noProof="0">
              <a:ln>
                <a:noFill/>
              </a:ln>
              <a:solidFill>
                <a:schemeClr val="accent5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15956D0F-8A7D-B8D5-5ACE-D0EBD28EE0A9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8115300" y="1656000"/>
            <a:ext cx="3993958" cy="2000548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600" b="1" i="0" u="none" strike="noStrike" kern="1200" spc="0" baseline="0">
                <a:solidFill>
                  <a:srgbClr val="85C598"/>
                </a:solidFill>
                <a:latin typeface="+mn-lt"/>
                <a:ea typeface="+mn-ea"/>
                <a:cs typeface="+mn-cs"/>
              </a:defRPr>
            </a:pPr>
            <a:r>
              <a:rPr lang="fi-FI" sz="1600" b="1" dirty="0">
                <a:solidFill>
                  <a:schemeClr val="accent5"/>
                </a:solidFill>
              </a:rPr>
              <a:t>Yleisimmät ilmoitustyypit henkilökunta</a:t>
            </a:r>
            <a:r>
              <a:rPr kumimoji="0" lang="sv-SE" sz="1600" b="1" i="0" u="none" strike="noStrike" kern="1200" cap="none" spc="0" normalizeH="0" baseline="0" noProof="0" dirty="0">
                <a:ln>
                  <a:noFill/>
                </a:ln>
                <a:solidFill>
                  <a:srgbClr val="00A174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:</a:t>
            </a:r>
          </a:p>
          <a:p>
            <a:pPr marL="342900" indent="-342900">
              <a:buAutoNum type="arabicPeriod"/>
            </a:pPr>
            <a:r>
              <a:rPr lang="fi-FI" sz="1400" dirty="0">
                <a:cs typeface="Arial"/>
              </a:rPr>
              <a:t>Tapaturma, onnettomuus</a:t>
            </a:r>
          </a:p>
          <a:p>
            <a:pPr marL="342900" indent="-342900">
              <a:buAutoNum type="arabicPeriod"/>
            </a:pPr>
            <a:r>
              <a:rPr lang="fi-FI" sz="1400" dirty="0">
                <a:cs typeface="Arial"/>
              </a:rPr>
              <a:t>Lääkehoitoon liittyvä</a:t>
            </a:r>
          </a:p>
          <a:p>
            <a:pPr marL="342900" indent="-342900">
              <a:buAutoNum type="arabicPeriod"/>
            </a:pPr>
            <a:r>
              <a:rPr lang="fi-FI" sz="1400">
                <a:cs typeface="Arial"/>
              </a:rPr>
              <a:t>Muu</a:t>
            </a:r>
            <a:endParaRPr lang="fi-FI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600" b="1" i="0" u="none" strike="noStrike" kern="1200" spc="0" baseline="0">
                <a:solidFill>
                  <a:srgbClr val="85C598"/>
                </a:solidFill>
                <a:latin typeface="+mn-lt"/>
                <a:ea typeface="+mn-ea"/>
                <a:cs typeface="+mn-cs"/>
              </a:defRPr>
            </a:pPr>
            <a:endParaRPr lang="sv-SE" sz="16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panose="020B0604020202020204"/>
              <a:cs typeface="Arial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600" b="1" i="0" u="none" strike="noStrike" kern="1200" spc="0" baseline="0">
                <a:solidFill>
                  <a:srgbClr val="85C598"/>
                </a:solidFill>
                <a:latin typeface="+mn-lt"/>
                <a:ea typeface="+mn-ea"/>
                <a:cs typeface="+mn-cs"/>
              </a:defRPr>
            </a:pPr>
            <a:r>
              <a:rPr kumimoji="0" lang="sv-SE" sz="1600" b="1" i="0" u="none" strike="noStrike" kern="1200" cap="none" spc="0" normalizeH="0" baseline="0" noProof="0" dirty="0">
                <a:ln>
                  <a:noFill/>
                </a:ln>
                <a:solidFill>
                  <a:srgbClr val="00A174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RAI-</a:t>
            </a:r>
            <a:r>
              <a:rPr kumimoji="0" lang="sv-SE" sz="1600" b="1" i="0" u="none" strike="noStrike" kern="1200" cap="none" spc="0" normalizeH="0" baseline="0" noProof="0">
                <a:ln>
                  <a:noFill/>
                </a:ln>
                <a:solidFill>
                  <a:srgbClr val="00A174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tunnusluvut</a:t>
            </a:r>
          </a:p>
          <a:p>
            <a:r>
              <a:rPr lang="fi-FI" sz="1400">
                <a:solidFill>
                  <a:schemeClr val="tx2"/>
                </a:solidFill>
                <a:cs typeface="Arial"/>
              </a:rPr>
              <a:t>Painehaava 11% (12% 9 – 12.2026) 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9C73870F-CF5C-763D-46FF-436B85E5F74E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710544" y="4536000"/>
            <a:ext cx="171796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1600" b="1">
                <a:solidFill>
                  <a:schemeClr val="accent5"/>
                </a:solidFill>
              </a:rPr>
              <a:t>Yhteydenotot potilasasia-vastaaville (kpl)</a:t>
            </a:r>
            <a:endParaRPr kumimoji="0" lang="en-US" sz="1600" b="1" i="0" u="none" strike="noStrike" kern="1200" cap="none" spc="0" normalizeH="0" baseline="0" noProof="0">
              <a:ln>
                <a:noFill/>
              </a:ln>
              <a:solidFill>
                <a:schemeClr val="accent5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1452C5F8-1BEF-D999-6460-DAE3985EA160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806382" y="5901368"/>
            <a:ext cx="1535807" cy="1015663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3600" dirty="0">
                <a:solidFill>
                  <a:srgbClr val="213A8F"/>
                </a:solidFill>
                <a:latin typeface="Arial" panose="020B0604020202020204"/>
                <a:cs typeface="Arial"/>
              </a:rPr>
              <a:t>0</a:t>
            </a:r>
            <a:r>
              <a:rPr kumimoji="0" lang="fi-FI" sz="3600" b="0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Arial"/>
              </a:rPr>
              <a:t> </a:t>
            </a:r>
            <a:r>
              <a:rPr kumimoji="0" lang="fi-FI" sz="2400" b="0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Arial"/>
              </a:rPr>
              <a:t>(0)</a:t>
            </a:r>
            <a:endParaRPr lang="fi-FI" sz="2400" b="0" i="0" u="none" strike="noStrike" kern="1200" cap="none" spc="0" normalizeH="0" baseline="0" noProof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panose="020B0604020202020204"/>
              <a:cs typeface="Arial"/>
            </a:endParaRPr>
          </a:p>
          <a:p>
            <a:pPr algn="ctr">
              <a:defRPr/>
            </a:pPr>
            <a:endParaRPr lang="fi-FI" sz="2400" dirty="0">
              <a:solidFill>
                <a:srgbClr val="FF0000"/>
              </a:solidFill>
              <a:latin typeface="Arial" panose="020B0604020202020204"/>
              <a:cs typeface="Arial"/>
            </a:endParaRP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69798DB4-4E15-99ED-6E26-2B64BC2BE357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464184" y="4536000"/>
            <a:ext cx="1690390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1600" b="1">
                <a:solidFill>
                  <a:schemeClr val="accent5"/>
                </a:solidFill>
              </a:rPr>
              <a:t>Yhteydenotot sosiaaliasia-vastaaville (kpl)</a:t>
            </a:r>
            <a:endParaRPr kumimoji="0" lang="en-US" sz="1600" b="1" i="0" u="none" strike="noStrike" kern="1200" cap="none" spc="0" normalizeH="0" baseline="0" noProof="0">
              <a:ln>
                <a:noFill/>
              </a:ln>
              <a:solidFill>
                <a:schemeClr val="accent5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AC55BA9-B16F-4E98-4E91-02B5932E6BEF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507037" y="5931439"/>
            <a:ext cx="1647537" cy="64633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>
              <a:defRPr/>
            </a:pPr>
            <a:r>
              <a:rPr lang="fi-FI" sz="3600" dirty="0">
                <a:solidFill>
                  <a:srgbClr val="213A8F"/>
                </a:solidFill>
                <a:latin typeface="Arial" panose="020B0604020202020204"/>
                <a:cs typeface="Arial"/>
              </a:rPr>
              <a:t>19 </a:t>
            </a:r>
            <a:r>
              <a:rPr lang="fi-FI" sz="2400">
                <a:solidFill>
                  <a:srgbClr val="213A8F"/>
                </a:solidFill>
                <a:latin typeface="Arial" panose="020B0604020202020204"/>
                <a:cs typeface="Arial"/>
              </a:rPr>
              <a:t>(7</a:t>
            </a:r>
            <a:r>
              <a:rPr kumimoji="0" lang="fi-FI" sz="2400" b="0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Arial"/>
              </a:rPr>
              <a:t>)</a:t>
            </a:r>
            <a:r>
              <a:rPr lang="fi-FI" sz="2400">
                <a:solidFill>
                  <a:srgbClr val="213A8F"/>
                </a:solidFill>
                <a:latin typeface="Arial" panose="020B0604020202020204"/>
                <a:cs typeface="Arial"/>
              </a:rPr>
              <a:t> </a:t>
            </a:r>
            <a:endParaRPr lang="fi-FI" sz="2400" b="0" i="0" u="none" strike="noStrike" kern="1200" cap="none" spc="0" normalizeH="0" baseline="0" noProof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panose="020B0604020202020204"/>
              <a:cs typeface="Arial" panose="020B0604020202020204"/>
            </a:endParaRP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233BE2CB-1BD5-02F1-2A4E-9C3523AF8EDA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8261090" y="4536000"/>
            <a:ext cx="3848168" cy="227754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600" b="1" i="0" u="none" strike="noStrike" kern="1200" cap="none" spc="0" normalizeH="0" baseline="0" noProof="0" dirty="0" err="1">
                <a:ln>
                  <a:noFill/>
                </a:ln>
                <a:solidFill>
                  <a:srgbClr val="00A174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Korjaavat</a:t>
            </a:r>
            <a:r>
              <a:rPr kumimoji="0" lang="sv-SE" sz="1600" b="1" i="0" u="none" strike="noStrike" kern="1200" cap="none" spc="0" normalizeH="0" baseline="0" noProof="0" dirty="0">
                <a:ln>
                  <a:noFill/>
                </a:ln>
                <a:solidFill>
                  <a:srgbClr val="00A174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</a:t>
            </a:r>
            <a:r>
              <a:rPr kumimoji="0" lang="sv-SE" sz="1600" b="1" i="0" u="none" strike="noStrike" kern="1200" cap="none" spc="0" normalizeH="0" baseline="0" noProof="0" dirty="0" err="1">
                <a:ln>
                  <a:noFill/>
                </a:ln>
                <a:solidFill>
                  <a:srgbClr val="00A174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toimenpiteet</a:t>
            </a:r>
            <a:endParaRPr kumimoji="0" lang="sv-SE" sz="1600" b="1" i="0" u="none" strike="noStrike" kern="1200" cap="none" spc="0" normalizeH="0" baseline="0" noProof="0" dirty="0">
              <a:ln>
                <a:noFill/>
              </a:ln>
              <a:solidFill>
                <a:srgbClr val="00A174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L="285750" indent="-285750">
              <a:buFont typeface="Calibri"/>
              <a:buChar char="-"/>
            </a:pPr>
            <a:r>
              <a:rPr lang="fi-FI" sz="1400" dirty="0">
                <a:cs typeface="Times New Roman"/>
              </a:rPr>
              <a:t>Itsemääräämisoikeus ja rajoittavat toimenpiteet toimintaohjeita  jalkautetaan</a:t>
            </a:r>
            <a:endParaRPr lang="fi-FI" sz="1400" dirty="0">
              <a:cs typeface="Arial"/>
            </a:endParaRPr>
          </a:p>
          <a:p>
            <a:pPr marL="285750" indent="-285750">
              <a:buFont typeface="Calibri"/>
              <a:buChar char="-"/>
            </a:pPr>
            <a:r>
              <a:rPr lang="fi-FI" sz="1400" dirty="0">
                <a:cs typeface="Arial"/>
              </a:rPr>
              <a:t>Kaatumisten ehkäisyn työryhmä</a:t>
            </a:r>
          </a:p>
          <a:p>
            <a:pPr marL="285750" indent="-285750">
              <a:buFont typeface="Calibri"/>
              <a:buChar char="-"/>
            </a:pPr>
            <a:r>
              <a:rPr lang="fi-FI" sz="1400" dirty="0">
                <a:cs typeface="Arial"/>
              </a:rPr>
              <a:t>Koulutukset</a:t>
            </a:r>
          </a:p>
          <a:p>
            <a:pPr marL="285750" indent="-285750">
              <a:buFont typeface="Calibri"/>
              <a:buChar char="-"/>
            </a:pPr>
            <a:r>
              <a:rPr lang="fi-FI" sz="1400" dirty="0">
                <a:latin typeface="Arial" panose="020B0604020202020204"/>
                <a:cs typeface="Arial"/>
              </a:rPr>
              <a:t>Muistisairaan asukkaan kohtaamisen haasteet   - koulutusta järjestetty</a:t>
            </a:r>
          </a:p>
          <a:p>
            <a:endParaRPr lang="fi-FI" sz="1400" b="0" i="0" u="none" strike="noStrike" kern="1200" cap="none" spc="0" normalizeH="0" baseline="0" noProof="0">
              <a:ln>
                <a:noFill/>
              </a:ln>
              <a:effectLst/>
              <a:uLnTx/>
              <a:uFillTx/>
              <a:latin typeface="Arial" panose="020B0604020202020204"/>
              <a:cs typeface="Arial"/>
            </a:endParaRPr>
          </a:p>
          <a:p>
            <a:endParaRPr lang="fi-FI" sz="1400">
              <a:solidFill>
                <a:srgbClr val="FF0000"/>
              </a:solidFill>
              <a:latin typeface="Arial" panose="020B0604020202020204"/>
              <a:cs typeface="Arial"/>
            </a:endParaRPr>
          </a:p>
          <a:p>
            <a:pPr marL="285750" indent="-285750">
              <a:buFont typeface="Calibri,Sans-Serif"/>
              <a:buChar char="-"/>
            </a:pPr>
            <a:endParaRPr lang="fi-FI" sz="1400">
              <a:solidFill>
                <a:srgbClr val="FF0000"/>
              </a:solidFill>
              <a:latin typeface="Arial" panose="020B0604020202020204"/>
              <a:cs typeface="Arial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9652E28-B745-3928-E8F9-571AF58C9657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202850" y="4536000"/>
            <a:ext cx="1717965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600" b="1" i="0" u="none" strike="noStrike" kern="1200" cap="none" spc="0" normalizeH="0" baseline="0" noProof="0">
                <a:ln>
                  <a:noFill/>
                </a:ln>
                <a:solidFill>
                  <a:srgbClr val="00A174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Sosiaalihuollon epäkohta-ilmoitusten määrä</a:t>
            </a:r>
            <a:endParaRPr kumimoji="0" lang="en-US" sz="1600" b="1" i="0" u="none" strike="noStrike" kern="1200" cap="none" spc="0" normalizeH="0" baseline="0" noProof="0">
              <a:ln>
                <a:noFill/>
              </a:ln>
              <a:solidFill>
                <a:srgbClr val="00A174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BB4EE3C-D6C8-35F7-B859-A76FC4BC436E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298688" y="5901368"/>
            <a:ext cx="1535807" cy="1015663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3600">
                <a:solidFill>
                  <a:srgbClr val="213A8F"/>
                </a:solidFill>
                <a:latin typeface="Arial" panose="020B0604020202020204"/>
                <a:cs typeface="Arial"/>
              </a:rPr>
              <a:t>7</a:t>
            </a:r>
            <a:r>
              <a:rPr kumimoji="0" lang="fi-FI" sz="3600" b="0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Arial"/>
              </a:rPr>
              <a:t> </a:t>
            </a:r>
            <a:r>
              <a:rPr kumimoji="0" lang="fi-FI" sz="2400" b="0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Arial"/>
              </a:rPr>
              <a:t>(</a:t>
            </a:r>
            <a:r>
              <a:rPr lang="fi-FI" sz="2400">
                <a:solidFill>
                  <a:srgbClr val="213A8F"/>
                </a:solidFill>
                <a:latin typeface="Arial" panose="020B0604020202020204"/>
                <a:cs typeface="Arial"/>
              </a:rPr>
              <a:t>1</a:t>
            </a:r>
            <a:r>
              <a:rPr kumimoji="0" lang="fi-FI" sz="2400" b="0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Arial"/>
              </a:rPr>
              <a:t>)</a:t>
            </a:r>
            <a:endParaRPr kumimoji="0" lang="fi-FI" sz="24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panose="020B0604020202020204"/>
              <a:ea typeface="+mn-ea"/>
              <a:cs typeface="Arial"/>
            </a:endParaRPr>
          </a:p>
          <a:p>
            <a:pPr algn="ctr">
              <a:defRPr/>
            </a:pPr>
            <a:endParaRPr lang="fi-FI" sz="2400" dirty="0">
              <a:solidFill>
                <a:srgbClr val="FF0000"/>
              </a:solidFill>
              <a:latin typeface="Arial" panose="020B0604020202020204"/>
              <a:cs typeface="Arial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52443FC-DDA6-18FA-E840-3D9B20FDFE4F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2956490" y="4536000"/>
            <a:ext cx="1717965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>
                <a:ln>
                  <a:noFill/>
                </a:ln>
                <a:solidFill>
                  <a:srgbClr val="00A174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Asiakkaiden tekemät vaaratapahtuma-ilmoitukset, määrä</a:t>
            </a:r>
            <a:endParaRPr kumimoji="0" lang="en-US" sz="1400" b="1" i="0" u="none" strike="noStrike" kern="1200" cap="none" spc="0" normalizeH="0" baseline="0" noProof="0">
              <a:ln>
                <a:noFill/>
              </a:ln>
              <a:solidFill>
                <a:srgbClr val="00A174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5B7C989-185B-85F5-B8E3-0040D19F2F62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052328" y="5910594"/>
            <a:ext cx="1535807" cy="1015663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>
              <a:defRPr/>
            </a:pPr>
            <a:r>
              <a:rPr lang="fi-FI" sz="3600">
                <a:solidFill>
                  <a:srgbClr val="213A8F"/>
                </a:solidFill>
                <a:latin typeface="Arial" panose="020B0604020202020204"/>
                <a:cs typeface="Arial"/>
              </a:rPr>
              <a:t>16 </a:t>
            </a:r>
            <a:r>
              <a:rPr lang="fi-FI" sz="2400">
                <a:solidFill>
                  <a:srgbClr val="213A8F"/>
                </a:solidFill>
                <a:latin typeface="Arial" panose="020B0604020202020204"/>
                <a:cs typeface="Arial"/>
              </a:rPr>
              <a:t>(4</a:t>
            </a:r>
            <a:r>
              <a:rPr kumimoji="0" lang="fi-FI" sz="2400" b="0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Arial"/>
              </a:rPr>
              <a:t>)</a:t>
            </a:r>
            <a:endParaRPr kumimoji="0" lang="fi-FI" sz="24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panose="020B0604020202020204"/>
              <a:ea typeface="+mn-ea"/>
              <a:cs typeface="Arial"/>
            </a:endParaRPr>
          </a:p>
          <a:p>
            <a:pPr algn="ctr">
              <a:defRPr/>
            </a:pPr>
            <a:endParaRPr lang="fi-FI" sz="2400" dirty="0">
              <a:solidFill>
                <a:srgbClr val="FF0000"/>
              </a:solidFill>
              <a:latin typeface="Arial" panose="020B0604020202020204"/>
              <a:cs typeface="Arial"/>
            </a:endParaRPr>
          </a:p>
        </p:txBody>
      </p:sp>
      <p:graphicFrame>
        <p:nvGraphicFramePr>
          <p:cNvPr id="11" name="Chart 10" descr="Taulukko &#10;Tammikuu-Huhtikuu 2024 1118&#10;Tammikuu-Huhtikuu 2025 &#10;Toukokuu-Elokuu 2024&#10;Toukokuu-Elokuu 2025&#10;Syyskuu-Joulukuu 2024 &#10;Syyskuu- Joulukuu 2025">
            <a:extLst>
              <a:ext uri="{FF2B5EF4-FFF2-40B4-BE49-F238E27FC236}">
                <a16:creationId xmlns:a16="http://schemas.microsoft.com/office/drawing/2014/main" id="{62641D02-AB9A-D437-C872-CC62FED30E7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018830495"/>
              </p:ext>
            </p:extLst>
          </p:nvPr>
        </p:nvGraphicFramePr>
        <p:xfrm>
          <a:off x="4710130" y="2121906"/>
          <a:ext cx="3123586" cy="24059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0082341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 noRot="1" noMove="1" noResize="1" noEditPoints="1" noAdjustHandles="1" noChangeArrowheads="1" noChangeShapeType="1"/>
          </p:cNvSpPr>
          <p:nvPr>
            <p:ph type="title" idx="4294967295"/>
          </p:nvPr>
        </p:nvSpPr>
        <p:spPr>
          <a:xfrm>
            <a:off x="1652400" y="414000"/>
            <a:ext cx="9124950" cy="909638"/>
          </a:xfrm>
        </p:spPr>
        <p:txBody>
          <a:bodyPr/>
          <a:lstStyle/>
          <a:p>
            <a:r>
              <a:rPr lang="fi-FI" b="1"/>
              <a:t>Asiakaskokemus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8AD95C6-BCA0-C11E-FFBC-ADDBE23D28ED}"/>
              </a:ext>
            </a:extLst>
          </p:cNvPr>
          <p:cNvSpPr txBox="1"/>
          <p:nvPr/>
        </p:nvSpPr>
        <p:spPr>
          <a:xfrm>
            <a:off x="1175718" y="1292790"/>
            <a:ext cx="6744234" cy="33855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1600" dirty="0">
                <a:solidFill>
                  <a:schemeClr val="tx2"/>
                </a:solidFill>
              </a:rPr>
              <a:t>Asiakaspalautteen kokonaismäärä kauden aikana </a:t>
            </a:r>
            <a:r>
              <a:rPr kumimoji="0" lang="fi-FI" sz="1600" b="0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: 5 (</a:t>
            </a:r>
            <a:r>
              <a:rPr lang="fi-FI" sz="1600" dirty="0">
                <a:solidFill>
                  <a:srgbClr val="213A8F"/>
                </a:solidFill>
                <a:latin typeface="Arial" panose="020B0604020202020204"/>
              </a:rPr>
              <a:t>14</a:t>
            </a:r>
            <a:r>
              <a:rPr kumimoji="0" lang="fi-FI" sz="1600" b="0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)</a:t>
            </a:r>
          </a:p>
        </p:txBody>
      </p:sp>
      <p:sp>
        <p:nvSpPr>
          <p:cNvPr id="12" name="TextBox 11"/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084572" y="4515637"/>
            <a:ext cx="1676820" cy="58477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3200" dirty="0">
                <a:solidFill>
                  <a:srgbClr val="213A8F"/>
                </a:solidFill>
                <a:latin typeface="Arial" panose="020B0604020202020204"/>
                <a:cs typeface="Arial"/>
              </a:rPr>
              <a:t>75 </a:t>
            </a:r>
            <a:r>
              <a:rPr kumimoji="0" lang="fi-FI" sz="2000" b="0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Arial"/>
              </a:rPr>
              <a:t>(</a:t>
            </a:r>
            <a:r>
              <a:rPr lang="fi-FI" sz="2000" dirty="0">
                <a:solidFill>
                  <a:srgbClr val="213A8F"/>
                </a:solidFill>
                <a:latin typeface="Arial" panose="020B0604020202020204"/>
                <a:cs typeface="Arial"/>
              </a:rPr>
              <a:t>25</a:t>
            </a:r>
            <a:r>
              <a:rPr kumimoji="0" lang="fi-FI" sz="2000" b="0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Arial"/>
              </a:rPr>
              <a:t>)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7DF85A01-D162-40B8-8855-659FF10BED98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278569" y="1901869"/>
            <a:ext cx="2273767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altLang="ko-KR" sz="1400" b="1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anose="020B0604020202020204"/>
                <a:ea typeface="굴림" panose="020B0600000101010101" pitchFamily="34" charset="-127"/>
                <a:cs typeface="Arial" pitchFamily="34" charset="0"/>
              </a:rPr>
              <a:t>Minulle jäi tunne, että minusta välitettiin kokonaisvaltaisesti</a:t>
            </a:r>
            <a:endParaRPr kumimoji="0" lang="ko-KR" altLang="en-US" sz="1400" b="1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Arial" panose="020B0604020202020204"/>
              <a:ea typeface="굴림" panose="020B0600000101010101" pitchFamily="34" charset="-127"/>
              <a:cs typeface="Arial" pitchFamily="34" charset="0"/>
            </a:endParaRP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FC92C84C-5C3B-F151-B025-3AE820B9A966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 flipH="1">
            <a:off x="3726944" y="1807343"/>
            <a:ext cx="888365" cy="888365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4,5 (</a:t>
            </a:r>
            <a:r>
              <a:rPr lang="fi-FI" sz="1400" b="1" dirty="0">
                <a:solidFill>
                  <a:srgbClr val="213A8F"/>
                </a:solidFill>
                <a:latin typeface="Calibri" panose="020F0502020204030204"/>
              </a:rPr>
              <a:t>3</a:t>
            </a:r>
            <a:r>
              <a:rPr kumimoji="0" lang="fi-FI" sz="1400" b="1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,5)</a:t>
            </a:r>
            <a:endParaRPr kumimoji="0" lang="ko-KR" altLang="en-US" sz="1400" b="1" i="0" u="none" strike="noStrike" kern="1200" cap="none" spc="0" normalizeH="0" baseline="0" noProof="0" dirty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233EFF2A-7AAD-4B14-93EB-076EAD972153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121383" y="3104317"/>
            <a:ext cx="147403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altLang="ko-KR" sz="1400" b="1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anose="020B0604020202020204"/>
                <a:ea typeface="굴림" panose="020B0600000101010101" pitchFamily="34" charset="-127"/>
                <a:cs typeface="Arial" pitchFamily="34" charset="0"/>
              </a:rPr>
              <a:t>Sain apua, kun sitä tarvitsin</a:t>
            </a:r>
            <a:endParaRPr kumimoji="0" lang="ko-KR" altLang="en-US" sz="1400" b="1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Arial" panose="020B0604020202020204"/>
              <a:ea typeface="굴림" panose="020B0600000101010101" pitchFamily="34" charset="-127"/>
              <a:cs typeface="Arial" pitchFamily="34" charset="0"/>
            </a:endParaRP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E813F58C-C780-EB84-E9DC-197FFF85751B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 flipH="1">
            <a:off x="2790944" y="2968628"/>
            <a:ext cx="888365" cy="888365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1400" b="1" dirty="0">
                <a:solidFill>
                  <a:srgbClr val="213A8F"/>
                </a:solidFill>
                <a:latin typeface="Calibri" panose="020F0502020204030204"/>
                <a:cs typeface="Calibri"/>
              </a:rPr>
              <a:t>4,75</a:t>
            </a:r>
            <a:endParaRPr kumimoji="0" lang="fi-FI" sz="1400" b="1" i="0" u="none" strike="noStrike" kern="1200" cap="none" spc="0" normalizeH="0" baseline="0" noProof="0" dirty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+mn-ea"/>
              <a:cs typeface="Calibri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</a:t>
            </a:r>
            <a:r>
              <a:rPr lang="fi-FI" sz="1400" b="1" dirty="0">
                <a:solidFill>
                  <a:srgbClr val="213A8F"/>
                </a:solidFill>
                <a:latin typeface="Calibri" panose="020F0502020204030204"/>
              </a:rPr>
              <a:t>3</a:t>
            </a:r>
            <a:r>
              <a:rPr kumimoji="0" lang="fi-FI" sz="1400" b="1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,58)</a:t>
            </a: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8638B1F1-1001-4506-A2FF-BEFB60A16B37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999241" y="4238639"/>
            <a:ext cx="171765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altLang="ko-KR" sz="1400" b="1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anose="020B0604020202020204"/>
                <a:ea typeface="굴림" panose="020B0600000101010101" pitchFamily="34" charset="-127"/>
                <a:cs typeface="Arial" pitchFamily="34" charset="0"/>
              </a:rPr>
              <a:t>Koin oloni turvalliseksi hoidon / palvelun aikana</a:t>
            </a:r>
            <a:endParaRPr kumimoji="0" lang="ko-KR" altLang="en-US" sz="1400" b="1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Arial" panose="020B0604020202020204"/>
              <a:ea typeface="굴림" panose="020B0600000101010101" pitchFamily="34" charset="-127"/>
              <a:cs typeface="Arial" pitchFamily="34" charset="0"/>
            </a:endParaRP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D05A3689-C501-4953-E1F0-5AC35DB95161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 flipH="1">
            <a:off x="2790944" y="4246439"/>
            <a:ext cx="888365" cy="888365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4,75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</a:t>
            </a:r>
            <a:r>
              <a:rPr lang="fi-FI" sz="1400" b="1" dirty="0">
                <a:solidFill>
                  <a:srgbClr val="213A8F"/>
                </a:solidFill>
                <a:latin typeface="Calibri" panose="020F0502020204030204"/>
              </a:rPr>
              <a:t>3,75</a:t>
            </a:r>
            <a:r>
              <a:rPr kumimoji="0" lang="fi-FI" sz="1400" b="1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)</a:t>
            </a: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EB3F3FCD-B03B-4D2C-B901-F47C7C5B1A68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121383" y="5562078"/>
            <a:ext cx="2419762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altLang="ko-KR" sz="1400" b="1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anose="020B0604020202020204"/>
                <a:ea typeface="굴림" panose="020B0600000101010101" pitchFamily="34" charset="-127"/>
                <a:cs typeface="Arial" pitchFamily="34" charset="0"/>
              </a:rPr>
              <a:t>Hoitoani / Asiaani koskevat päätökset tehtiin yhteistyössä kanssani</a:t>
            </a:r>
            <a:endParaRPr kumimoji="0" lang="ko-KR" altLang="en-US" sz="1400" b="1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Arial" panose="020B0604020202020204"/>
              <a:ea typeface="굴림" panose="020B0600000101010101" pitchFamily="34" charset="-127"/>
              <a:cs typeface="Arial" pitchFamily="34" charset="0"/>
            </a:endParaRP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F072D9F9-54CA-6247-2E21-04389A729E30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 flipH="1">
            <a:off x="3726944" y="5462943"/>
            <a:ext cx="888365" cy="888365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Calibri"/>
              </a:rPr>
              <a:t>4,5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(3,58)</a:t>
            </a: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91314A2D-C318-415D-B409-0CD3638C3142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226771" y="1874018"/>
            <a:ext cx="221123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1400" b="1" i="0" u="none" strike="noStrike" kern="1200" cap="none" spc="0" normalizeH="0" baseline="0" noProof="0" err="1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anose="020B0604020202020204"/>
                <a:ea typeface="굴림" panose="020B0600000101010101" pitchFamily="34" charset="-127"/>
                <a:cs typeface="Arial" pitchFamily="34" charset="0"/>
              </a:rPr>
              <a:t>Tiedän</a:t>
            </a:r>
            <a:r>
              <a:rPr kumimoji="0" lang="en-US" altLang="ko-KR" sz="1400" b="1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anose="020B0604020202020204"/>
                <a:ea typeface="굴림" panose="020B0600000101010101" pitchFamily="34" charset="-127"/>
                <a:cs typeface="Arial" pitchFamily="34" charset="0"/>
              </a:rPr>
              <a:t>, </a:t>
            </a:r>
            <a:r>
              <a:rPr kumimoji="0" lang="en-US" altLang="ko-KR" sz="1400" b="1" i="0" u="none" strike="noStrike" kern="1200" cap="none" spc="0" normalizeH="0" baseline="0" noProof="0" err="1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anose="020B0604020202020204"/>
                <a:ea typeface="굴림" panose="020B0600000101010101" pitchFamily="34" charset="-127"/>
                <a:cs typeface="Arial" pitchFamily="34" charset="0"/>
              </a:rPr>
              <a:t>miten</a:t>
            </a:r>
            <a:r>
              <a:rPr kumimoji="0" lang="en-US" altLang="ko-KR" sz="1400" b="1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anose="020B0604020202020204"/>
                <a:ea typeface="굴림" panose="020B0600000101010101" pitchFamily="34" charset="-127"/>
                <a:cs typeface="Arial" pitchFamily="34" charset="0"/>
              </a:rPr>
              <a:t> </a:t>
            </a:r>
            <a:r>
              <a:rPr kumimoji="0" lang="en-US" altLang="ko-KR" sz="1400" b="1" i="0" u="none" strike="noStrike" kern="1200" cap="none" spc="0" normalizeH="0" baseline="0" noProof="0" err="1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anose="020B0604020202020204"/>
                <a:ea typeface="굴림" panose="020B0600000101010101" pitchFamily="34" charset="-127"/>
                <a:cs typeface="Arial" pitchFamily="34" charset="0"/>
              </a:rPr>
              <a:t>hoitoni</a:t>
            </a:r>
            <a:r>
              <a:rPr kumimoji="0" lang="en-US" altLang="ko-KR" sz="1400" b="1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anose="020B0604020202020204"/>
                <a:ea typeface="굴림" panose="020B0600000101010101" pitchFamily="34" charset="-127"/>
                <a:cs typeface="Arial" pitchFamily="34" charset="0"/>
              </a:rPr>
              <a:t>/</a:t>
            </a:r>
            <a:r>
              <a:rPr kumimoji="0" lang="en-US" altLang="ko-KR" sz="1400" b="1" i="0" u="none" strike="noStrike" kern="1200" cap="none" spc="0" normalizeH="0" baseline="0" noProof="0" err="1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anose="020B0604020202020204"/>
                <a:ea typeface="굴림" panose="020B0600000101010101" pitchFamily="34" charset="-127"/>
                <a:cs typeface="Arial" pitchFamily="34" charset="0"/>
              </a:rPr>
              <a:t>palveluni</a:t>
            </a:r>
            <a:r>
              <a:rPr kumimoji="0" lang="en-US" altLang="ko-KR" sz="1400" b="1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anose="020B0604020202020204"/>
                <a:ea typeface="굴림" panose="020B0600000101010101" pitchFamily="34" charset="-127"/>
                <a:cs typeface="Arial" pitchFamily="34" charset="0"/>
              </a:rPr>
              <a:t> </a:t>
            </a:r>
            <a:r>
              <a:rPr kumimoji="0" lang="en-US" altLang="ko-KR" sz="1400" b="1" i="0" u="none" strike="noStrike" kern="1200" cap="none" spc="0" normalizeH="0" baseline="0" noProof="0" err="1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anose="020B0604020202020204"/>
                <a:ea typeface="굴림" panose="020B0600000101010101" pitchFamily="34" charset="-127"/>
                <a:cs typeface="Arial" pitchFamily="34" charset="0"/>
              </a:rPr>
              <a:t>jatkuu</a:t>
            </a:r>
            <a:endParaRPr kumimoji="0" lang="ko-KR" altLang="en-US" sz="1400" b="1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Arial" panose="020B0604020202020204"/>
              <a:ea typeface="굴림" panose="020B0600000101010101" pitchFamily="34" charset="-127"/>
              <a:cs typeface="Arial" pitchFamily="34" charset="0"/>
            </a:endParaRP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A52C1C1D-3F16-BDAD-4824-BA1E16A22AAB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5238945" y="1807343"/>
            <a:ext cx="888365" cy="888365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1400" b="1" dirty="0">
                <a:solidFill>
                  <a:srgbClr val="213A8F"/>
                </a:solidFill>
                <a:latin typeface="Calibri" panose="020F0502020204030204"/>
                <a:ea typeface="Calibri"/>
                <a:cs typeface="Calibri"/>
              </a:rPr>
              <a:t>3</a:t>
            </a:r>
            <a:r>
              <a:rPr kumimoji="0" lang="fi-FI" sz="1400" b="1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Calibri"/>
                <a:cs typeface="Calibri"/>
              </a:rPr>
              <a:t>,75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(3,5)</a:t>
            </a: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6ADA1682-79CB-477A-A9FB-04429119CA31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7125529" y="2936140"/>
            <a:ext cx="162697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altLang="ko-KR" sz="1400" b="1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anose="020B0604020202020204"/>
                <a:ea typeface="굴림" panose="020B0600000101010101" pitchFamily="34" charset="-127"/>
                <a:cs typeface="Arial" pitchFamily="34" charset="0"/>
              </a:rPr>
              <a:t>Saamani tieto hoidosta / palvelusta oli ymmärrettävää</a:t>
            </a:r>
            <a:endParaRPr kumimoji="0" lang="ko-KR" altLang="en-US" sz="1400" b="1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Arial" panose="020B0604020202020204"/>
              <a:ea typeface="굴림" panose="020B0600000101010101" pitchFamily="34" charset="-127"/>
              <a:cs typeface="Arial" pitchFamily="34" charset="0"/>
            </a:endParaRPr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91F4ED22-B579-FFEA-25A3-E180B31A858F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6174945" y="2971659"/>
            <a:ext cx="888365" cy="888365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Calibri"/>
              </a:rPr>
              <a:t>4,25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</a:t>
            </a:r>
            <a:r>
              <a:rPr lang="fi-FI" sz="1400" b="1" dirty="0">
                <a:solidFill>
                  <a:srgbClr val="213A8F"/>
                </a:solidFill>
                <a:latin typeface="Calibri" panose="020F0502020204030204"/>
              </a:rPr>
              <a:t>3</a:t>
            </a:r>
            <a:r>
              <a:rPr kumimoji="0" lang="fi-FI" sz="1400" b="1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,5)</a:t>
            </a: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5C90F67E-E8DD-4501-A07D-85FF1F9BA783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7213063" y="4319961"/>
            <a:ext cx="1813804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altLang="ko-KR" sz="1400" b="1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anose="020B0604020202020204"/>
                <a:ea typeface="굴림" panose="020B0600000101010101" pitchFamily="34" charset="-127"/>
                <a:cs typeface="Arial" pitchFamily="34" charset="0"/>
              </a:rPr>
              <a:t>Koin saamani hoidon / palvelun hyödylliseksi</a:t>
            </a:r>
            <a:endParaRPr kumimoji="0" lang="ko-KR" altLang="en-US" sz="1400" b="1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Arial" panose="020B0604020202020204"/>
              <a:ea typeface="굴림" panose="020B0600000101010101" pitchFamily="34" charset="-127"/>
              <a:cs typeface="Arial" pitchFamily="34" charset="0"/>
            </a:endParaRPr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663C17BA-C20A-A873-70A7-07D9EBCB38FD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6174945" y="4238639"/>
            <a:ext cx="888365" cy="888365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Calibri"/>
              </a:rPr>
              <a:t>4,5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</a:t>
            </a:r>
            <a:r>
              <a:rPr lang="fi-FI" sz="1400" b="1" dirty="0">
                <a:solidFill>
                  <a:srgbClr val="213A8F"/>
                </a:solidFill>
                <a:latin typeface="Calibri" panose="020F0502020204030204"/>
              </a:rPr>
              <a:t>3,67</a:t>
            </a:r>
            <a:r>
              <a:rPr kumimoji="0" lang="fi-FI" sz="1400" b="1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)</a:t>
            </a: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5A2EC4E5-2652-4DA6-BD05-8425B8DEF364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268147" y="5576606"/>
            <a:ext cx="1695437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altLang="ko-KR" sz="1400" b="1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anose="020B0604020202020204"/>
                <a:ea typeface="굴림" panose="020B0600000101010101" pitchFamily="34" charset="-127"/>
                <a:cs typeface="Arial" pitchFamily="34" charset="0"/>
              </a:rPr>
              <a:t>Sain hoitoa ja palvelua äidinkielelläni</a:t>
            </a:r>
            <a:endParaRPr kumimoji="0" lang="ko-KR" altLang="en-US" sz="1400" b="1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Arial" panose="020B0604020202020204"/>
              <a:ea typeface="굴림" panose="020B0600000101010101" pitchFamily="34" charset="-127"/>
              <a:cs typeface="Arial" pitchFamily="34" charset="0"/>
            </a:endParaRPr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DF3BAA92-15CD-634E-EE8B-B88EC1158307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5238945" y="5451123"/>
            <a:ext cx="888365" cy="888365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1400" b="1" dirty="0">
                <a:solidFill>
                  <a:srgbClr val="213A8F"/>
                </a:solidFill>
                <a:latin typeface="Calibri" panose="020F0502020204030204"/>
              </a:rPr>
              <a:t>5</a:t>
            </a:r>
            <a:r>
              <a:rPr kumimoji="0" lang="fi-FI" sz="1400" b="1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,0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(4,0)</a:t>
            </a: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TextBox 12"/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9280024" y="711740"/>
            <a:ext cx="2857398" cy="181588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>
              <a:defRPr/>
            </a:pPr>
            <a:r>
              <a:rPr kumimoji="0" lang="fi-FI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Positiivinen palaute</a:t>
            </a:r>
          </a:p>
          <a:p>
            <a:pPr>
              <a:defRPr/>
            </a:pPr>
            <a:r>
              <a:rPr lang="fi-FI" sz="1400">
                <a:latin typeface="Arial"/>
                <a:cs typeface="Arial"/>
              </a:rPr>
              <a:t>-NPS on hyvällä tasolla</a:t>
            </a:r>
            <a:endParaRPr lang="fi-FI" sz="14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r>
              <a:rPr lang="fi-FI" sz="1400">
                <a:latin typeface="Arial"/>
                <a:cs typeface="Arial"/>
              </a:rPr>
              <a:t>-THL mittauksessa keväällä 2024 NPS oli 34 (maan ka 36)</a:t>
            </a:r>
            <a:endParaRPr lang="fi-FI" sz="1400" b="0" i="0" u="none" strike="noStrike" kern="1200" cap="none" spc="0" normalizeH="0" baseline="0" noProof="0">
              <a:ln>
                <a:noFill/>
              </a:ln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endParaRPr lang="fi-FI" sz="14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i-FI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+mn-lt"/>
              <a:cs typeface="Arial" panose="020B0604020202020204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lt"/>
                <a:cs typeface="Arial" panose="020B0604020202020204"/>
              </a:rPr>
              <a:t>Negatiivinen palaute</a:t>
            </a:r>
            <a:endParaRPr lang="fi-FI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+mn-lt"/>
              <a:cs typeface="Arial" panose="020B0604020202020204"/>
            </a:endParaRPr>
          </a:p>
          <a:p>
            <a:pPr marL="285750" indent="-285750">
              <a:buFont typeface="Calibri"/>
              <a:buChar char="-"/>
              <a:defRPr/>
            </a:pPr>
            <a:r>
              <a:rPr lang="fi-FI" sz="1400">
                <a:latin typeface="Arial"/>
                <a:cs typeface="Arial"/>
              </a:rPr>
              <a:t>Vastauksia vähän</a:t>
            </a:r>
            <a:endParaRPr lang="fi-FI" sz="1400" b="0" i="0" u="none" strike="noStrike" kern="1200" cap="none" spc="0" normalizeH="0" baseline="0" noProof="0">
              <a:ln>
                <a:noFill/>
              </a:ln>
              <a:effectLst/>
              <a:uLnTx/>
              <a:uFillTx/>
              <a:latin typeface="Arial"/>
              <a:cs typeface="Arial"/>
            </a:endParaRPr>
          </a:p>
        </p:txBody>
      </p:sp>
      <p:pic>
        <p:nvPicPr>
          <p:cNvPr id="19" name="Graphic 18">
            <a:extLst>
              <a:ext uri="{FF2B5EF4-FFF2-40B4-BE49-F238E27FC236}">
                <a16:creationId xmlns:a16="http://schemas.microsoft.com/office/drawing/2014/main" id="{6E09F109-ADBA-1780-40A6-8753F266EC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8438554" y="797772"/>
            <a:ext cx="659625" cy="659625"/>
          </a:xfrm>
          <a:prstGeom prst="rect">
            <a:avLst/>
          </a:prstGeom>
        </p:spPr>
      </p:pic>
      <p:pic>
        <p:nvPicPr>
          <p:cNvPr id="21" name="Graphic 20">
            <a:extLst>
              <a:ext uri="{FF2B5EF4-FFF2-40B4-BE49-F238E27FC236}">
                <a16:creationId xmlns:a16="http://schemas.microsoft.com/office/drawing/2014/main" id="{CF3BEB49-B738-30B9-FA55-DF1F8A1E45C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672069" y="2008485"/>
            <a:ext cx="659625" cy="659625"/>
          </a:xfrm>
          <a:prstGeom prst="rect">
            <a:avLst/>
          </a:prstGeom>
        </p:spPr>
      </p:pic>
      <p:pic>
        <p:nvPicPr>
          <p:cNvPr id="1026" name="Picture 2">
            <a:extLst>
              <a:ext uri="{FF2B5EF4-FFF2-40B4-BE49-F238E27FC236}">
                <a16:creationId xmlns:a16="http://schemas.microsoft.com/office/drawing/2014/main" id="{08F2066E-5288-FE7C-6FE3-A617BFB6AC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26944" y="3217082"/>
            <a:ext cx="2362994" cy="11814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3" name="Straight Arrow Connector 2" descr="NPS luku. NPS voi vaihdella miinus 100 ja +100 välillä. Yleisesti yli 50 lukua pidetään hyvänä. Tulos">
            <a:extLst>
              <a:ext uri="{FF2B5EF4-FFF2-40B4-BE49-F238E27FC236}">
                <a16:creationId xmlns:a16="http://schemas.microsoft.com/office/drawing/2014/main" id="{3E47B019-9E56-C29E-6D61-5372C6434B32}"/>
              </a:ext>
            </a:extLst>
          </p:cNvPr>
          <p:cNvCxnSpPr>
            <a:cxnSpLocks/>
          </p:cNvCxnSpPr>
          <p:nvPr/>
        </p:nvCxnSpPr>
        <p:spPr>
          <a:xfrm flipV="1">
            <a:off x="4908441" y="3627537"/>
            <a:ext cx="115843" cy="618902"/>
          </a:xfrm>
          <a:prstGeom prst="straightConnector1">
            <a:avLst/>
          </a:prstGeom>
          <a:noFill/>
          <a:ln w="38100" cap="flat" cmpd="sng" algn="ctr">
            <a:solidFill>
              <a:srgbClr val="213A8F"/>
            </a:solidFill>
            <a:prstDash val="solid"/>
            <a:miter lim="800000"/>
            <a:tailEnd type="triangle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117526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02D604-4B15-77B4-DAFB-005465C73B81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title" idx="4294967295"/>
          </p:nvPr>
        </p:nvSpPr>
        <p:spPr>
          <a:xfrm>
            <a:off x="1652400" y="414000"/>
            <a:ext cx="9125505" cy="909453"/>
          </a:xfrm>
        </p:spPr>
        <p:txBody>
          <a:bodyPr/>
          <a:lstStyle/>
          <a:p>
            <a:r>
              <a:rPr lang="fi-FI" b="1"/>
              <a:t>Osallisuus</a:t>
            </a:r>
            <a:endParaRPr lang="sv-SE"/>
          </a:p>
        </p:txBody>
      </p: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BABB2387-2008-57CC-BB4A-9597C1A905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 bwMode="auto">
          <a:xfrm>
            <a:off x="1205433" y="1323453"/>
            <a:ext cx="5111144" cy="2434731"/>
          </a:xfrm>
          <a:prstGeom prst="roundRect">
            <a:avLst/>
          </a:prstGeom>
          <a:solidFill>
            <a:schemeClr val="tx1">
              <a:alpha val="22000"/>
            </a:schemeClr>
          </a:solidFill>
          <a:ln w="28575" cap="flat" cmpd="sng" algn="ctr">
            <a:noFill/>
            <a:prstDash val="lgDash"/>
            <a:miter lim="800000"/>
            <a:headEnd type="none" w="med" len="med"/>
            <a:tailEnd type="none" w="med" len="med"/>
          </a:ln>
        </p:spPr>
        <p:txBody>
          <a:bodyPr lIns="0" tIns="18288" rIns="0" bIns="18288" rtlCol="0" anchor="ctr" anchorCtr="1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293015D-D1AE-6165-00F6-D490CA772E38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205432" y="1431453"/>
            <a:ext cx="5111143" cy="1600438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fi-FI" sz="1400" b="1">
                <a:solidFill>
                  <a:schemeClr val="accent6"/>
                </a:solidFill>
                <a:latin typeface="+mj-lt"/>
              </a:rPr>
              <a:t>Miten tuetaan asiakkaiden ja läheisten osallisuutta palveluiden suunnittelussa, toteutuksessa ja arvioinnissa:</a:t>
            </a:r>
          </a:p>
          <a:p>
            <a:pPr marL="285750" indent="-285750">
              <a:buFont typeface="Arial"/>
              <a:buChar char="•"/>
            </a:pPr>
            <a:r>
              <a:rPr lang="fi-FI" sz="1400">
                <a:cs typeface="Arial"/>
              </a:rPr>
              <a:t>Yhteisiä omaisteniltoja järjestetty</a:t>
            </a:r>
          </a:p>
          <a:p>
            <a:pPr marL="285750" indent="-285750">
              <a:buFont typeface="Arial"/>
              <a:buChar char="•"/>
            </a:pPr>
            <a:r>
              <a:rPr lang="fi-FI" sz="1400" err="1">
                <a:cs typeface="Arial"/>
              </a:rPr>
              <a:t>Haipro</a:t>
            </a:r>
            <a:r>
              <a:rPr lang="fi-FI" sz="1400">
                <a:cs typeface="Arial"/>
              </a:rPr>
              <a:t> käytössä</a:t>
            </a:r>
            <a:endParaRPr lang="en-US" sz="1400">
              <a:cs typeface="Arial"/>
            </a:endParaRPr>
          </a:p>
          <a:p>
            <a:pPr marL="285750" indent="-285750">
              <a:buFont typeface="Arial"/>
              <a:buChar char="•"/>
            </a:pPr>
            <a:r>
              <a:rPr lang="fi-FI" sz="1400">
                <a:cs typeface="Arial"/>
              </a:rPr>
              <a:t>Palautejärjestelmä käytössä</a:t>
            </a:r>
          </a:p>
          <a:p>
            <a:pPr marL="285750" indent="-285750">
              <a:buFont typeface="Arial"/>
              <a:buChar char="•"/>
            </a:pPr>
            <a:r>
              <a:rPr lang="fi-FI" sz="1400">
                <a:cs typeface="Arial"/>
              </a:rPr>
              <a:t>Asiakkaat mukana RAI arvioinneissa</a:t>
            </a:r>
          </a:p>
          <a:p>
            <a:pPr marL="285750" indent="-285750">
              <a:buFont typeface="Arial"/>
              <a:buChar char="•"/>
            </a:pPr>
            <a:endParaRPr lang="fi-FI" sz="1400">
              <a:cs typeface="Arial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AC808CD-48EC-E844-D2DD-5C1903E242DF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581755" y="1431453"/>
            <a:ext cx="5268869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fi-FI" sz="1400" b="1">
                <a:solidFill>
                  <a:schemeClr val="accent5"/>
                </a:solidFill>
                <a:latin typeface="+mj-lt"/>
              </a:rPr>
              <a:t>Yhdessä sovitut teemat järjestöjen kanssa palveluiden kehittämiseen:</a:t>
            </a:r>
          </a:p>
          <a:p>
            <a:r>
              <a:rPr lang="fi-FI" sz="1400">
                <a:cs typeface="Arial"/>
              </a:rPr>
              <a:t>Säännöllisiä tapaamisia järjestöjen kanssa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D72DC3C-25D3-2071-DC1A-6ADA83D99563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205433" y="4306146"/>
            <a:ext cx="5111144" cy="116955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i-FI" sz="1400" b="1">
                <a:solidFill>
                  <a:schemeClr val="accent5"/>
                </a:solidFill>
                <a:latin typeface="+mj-lt"/>
              </a:rPr>
              <a:t>Asiakasosallistujia, kokemusosaajia tai asiakasraati on mukana palvelujen kehittämisessä ja arvioinnissa:</a:t>
            </a:r>
          </a:p>
          <a:p>
            <a:r>
              <a:rPr lang="fi-FI" sz="1400">
                <a:latin typeface="Arial"/>
                <a:cs typeface="Arial"/>
              </a:rPr>
              <a:t>Yhteisiä omaisteniltoja järjestetty</a:t>
            </a:r>
          </a:p>
          <a:p>
            <a:r>
              <a:rPr lang="fi-FI" sz="1400" b="1">
                <a:latin typeface="+mj-lt"/>
              </a:rPr>
              <a:t> </a:t>
            </a:r>
            <a:endParaRPr lang="fi-FI" sz="1400" b="1" i="0">
              <a:effectLst/>
              <a:latin typeface="+mj-lt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400" b="0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​</a:t>
            </a:r>
            <a:endParaRPr kumimoji="0" lang="fi-FI" sz="1400" b="0" i="0" u="none" strike="sngStrike" kern="1200" cap="none" spc="0" normalizeH="0" baseline="0" noProof="0">
              <a:ln>
                <a:noFill/>
              </a:ln>
              <a:effectLst/>
              <a:uLnTx/>
              <a:uFillTx/>
              <a:latin typeface="Arial" panose="020B0604020202020204"/>
              <a:ea typeface="+mn-ea"/>
              <a:cs typeface="Times New Roman"/>
            </a:endParaRPr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FD3D0E33-C044-69BA-5072-E7EA05E13A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/>
          </p:cNvSpPr>
          <p:nvPr/>
        </p:nvSpPr>
        <p:spPr bwMode="auto">
          <a:xfrm>
            <a:off x="6581754" y="3264339"/>
            <a:ext cx="5268869" cy="3081597"/>
          </a:xfrm>
          <a:prstGeom prst="roundRect">
            <a:avLst/>
          </a:prstGeom>
          <a:solidFill>
            <a:schemeClr val="tx1">
              <a:alpha val="22000"/>
            </a:schemeClr>
          </a:solidFill>
          <a:ln w="28575" cap="flat" cmpd="sng" algn="ctr">
            <a:noFill/>
            <a:prstDash val="lgDash"/>
            <a:miter lim="800000"/>
            <a:headEnd type="none" w="med" len="med"/>
            <a:tailEnd type="none" w="med" len="med"/>
          </a:ln>
        </p:spPr>
        <p:txBody>
          <a:bodyPr lIns="0" tIns="18288" rIns="0" bIns="18288" rtlCol="0" anchor="ctr" anchorCtr="1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69E2315-12F2-68DA-4393-F0437FF5C331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581754" y="3372339"/>
            <a:ext cx="5268870" cy="1600438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fi-FI" sz="1400" b="1">
                <a:solidFill>
                  <a:schemeClr val="accent5"/>
                </a:solidFill>
                <a:latin typeface="+mj-lt"/>
              </a:rPr>
              <a:t>Tehdyt toimenpiteet palvelujen käyttäjien tekemien haitta- ja vaaratapahtumailmoitusten,</a:t>
            </a:r>
          </a:p>
          <a:p>
            <a:r>
              <a:rPr lang="fi-FI" sz="1400" b="1">
                <a:solidFill>
                  <a:schemeClr val="accent5"/>
                </a:solidFill>
                <a:latin typeface="+mj-lt"/>
              </a:rPr>
              <a:t>muistutusten ja kanteluiden perusteella: </a:t>
            </a:r>
          </a:p>
          <a:p>
            <a:pPr marL="285750" indent="-285750">
              <a:buFont typeface="Arial"/>
              <a:buChar char="•"/>
            </a:pPr>
            <a:r>
              <a:rPr lang="fi-FI" sz="1400">
                <a:cs typeface="Arial"/>
              </a:rPr>
              <a:t>Koulutusta väkivalta/haasteellisista tilanteista </a:t>
            </a:r>
          </a:p>
          <a:p>
            <a:pPr marL="285750" indent="-285750">
              <a:buFont typeface="Arial"/>
              <a:buChar char="•"/>
            </a:pPr>
            <a:r>
              <a:rPr lang="fi-FI" sz="1400">
                <a:cs typeface="Arial"/>
              </a:rPr>
              <a:t>Henkilöhälytysten toimivuutta pyritty parantamaan</a:t>
            </a:r>
            <a:endParaRPr lang="en-US" sz="1400">
              <a:cs typeface="Arial"/>
            </a:endParaRPr>
          </a:p>
          <a:p>
            <a:pPr marL="285750" indent="-285750">
              <a:buFont typeface="Arial"/>
              <a:buChar char="•"/>
            </a:pPr>
            <a:r>
              <a:rPr lang="fi-FI" sz="1400">
                <a:cs typeface="Arial"/>
              </a:rPr>
              <a:t>Parempaa tiedotusta</a:t>
            </a:r>
          </a:p>
          <a:p>
            <a:pPr marL="285750" indent="-285750">
              <a:buFont typeface="Arial"/>
              <a:buChar char="•"/>
            </a:pPr>
            <a:r>
              <a:rPr lang="fi-FI" sz="1400">
                <a:cs typeface="Arial"/>
              </a:rPr>
              <a:t>Tiivis yhteistyö Asiakas ja palveluohjauksen kanssa</a:t>
            </a:r>
          </a:p>
        </p:txBody>
      </p:sp>
    </p:spTree>
    <p:extLst>
      <p:ext uri="{BB962C8B-B14F-4D97-AF65-F5344CB8AC3E}">
        <p14:creationId xmlns:p14="http://schemas.microsoft.com/office/powerpoint/2010/main" val="22385264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 noRot="1" noMove="1" noResize="1" noEditPoints="1" noAdjustHandles="1" noChangeArrowheads="1" noChangeShapeType="1"/>
          </p:cNvSpPr>
          <p:nvPr>
            <p:ph type="title" idx="4294967295"/>
          </p:nvPr>
        </p:nvSpPr>
        <p:spPr>
          <a:xfrm>
            <a:off x="1652400" y="414000"/>
            <a:ext cx="9327754" cy="774907"/>
          </a:xfrm>
        </p:spPr>
        <p:txBody>
          <a:bodyPr>
            <a:normAutofit/>
          </a:bodyPr>
          <a:lstStyle/>
          <a:p>
            <a:r>
              <a:rPr lang="fi-FI" b="1"/>
              <a:t>Henkilöstö</a:t>
            </a:r>
            <a:endParaRPr lang="en-US" sz="1200" b="1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1CE3ECC4-2766-0EF7-1123-7E6207D264DE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202850" y="1656000"/>
            <a:ext cx="3422269" cy="283154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sv-SE" sz="1600" b="1">
                <a:solidFill>
                  <a:schemeClr val="accent5"/>
                </a:solidFill>
              </a:rPr>
              <a:t>Henkilöstömäärä</a:t>
            </a:r>
          </a:p>
          <a:p>
            <a:r>
              <a:rPr lang="fi-FI" sz="1400" dirty="0">
                <a:solidFill>
                  <a:schemeClr val="accent5"/>
                </a:solidFill>
              </a:rPr>
              <a:t>Henkilöstö:    1105</a:t>
            </a:r>
            <a:endParaRPr lang="fi-FI" sz="1400" dirty="0">
              <a:solidFill>
                <a:schemeClr val="accent5"/>
              </a:solidFill>
              <a:cs typeface="Arial"/>
            </a:endParaRPr>
          </a:p>
          <a:p>
            <a:endParaRPr lang="fi-FI" sz="1400">
              <a:solidFill>
                <a:schemeClr val="accent5"/>
              </a:solidFill>
              <a:cs typeface="Arial"/>
            </a:endParaRPr>
          </a:p>
          <a:p>
            <a:r>
              <a:rPr lang="fi-FI" sz="1400">
                <a:solidFill>
                  <a:schemeClr val="accent5"/>
                </a:solidFill>
              </a:rPr>
              <a:t>Vakinaiset:  911</a:t>
            </a:r>
            <a:endParaRPr lang="fi-FI" sz="1400" dirty="0">
              <a:solidFill>
                <a:schemeClr val="accent5"/>
              </a:solidFill>
              <a:cs typeface="Arial"/>
            </a:endParaRPr>
          </a:p>
          <a:p>
            <a:r>
              <a:rPr lang="fi-FI" sz="1400" dirty="0">
                <a:solidFill>
                  <a:schemeClr val="accent5"/>
                </a:solidFill>
                <a:cs typeface="Arial"/>
              </a:rPr>
              <a:t> </a:t>
            </a:r>
          </a:p>
          <a:p>
            <a:r>
              <a:rPr lang="fi-FI" sz="1400">
                <a:solidFill>
                  <a:schemeClr val="accent5"/>
                </a:solidFill>
              </a:rPr>
              <a:t>Tilapäiset:  159</a:t>
            </a:r>
            <a:endParaRPr lang="fi-FI" sz="1400" dirty="0">
              <a:solidFill>
                <a:schemeClr val="accent5"/>
              </a:solidFill>
              <a:cs typeface="Arial"/>
            </a:endParaRPr>
          </a:p>
          <a:p>
            <a:endParaRPr lang="fi-FI" sz="1400">
              <a:solidFill>
                <a:schemeClr val="accent5"/>
              </a:solidFill>
              <a:cs typeface="Arial"/>
            </a:endParaRPr>
          </a:p>
          <a:p>
            <a:r>
              <a:rPr lang="fi-FI" sz="1400">
                <a:solidFill>
                  <a:schemeClr val="accent5"/>
                </a:solidFill>
                <a:cs typeface="Arial"/>
              </a:rPr>
              <a:t>Vov   35</a:t>
            </a:r>
          </a:p>
          <a:p>
            <a:endParaRPr lang="fi-FI" sz="1400" dirty="0">
              <a:solidFill>
                <a:srgbClr val="FF0000"/>
              </a:solidFill>
              <a:cs typeface="Arial"/>
            </a:endParaRPr>
          </a:p>
          <a:p>
            <a:endParaRPr lang="fi-FI" sz="1400">
              <a:solidFill>
                <a:srgbClr val="FF0000"/>
              </a:solidFill>
              <a:cs typeface="Arial"/>
            </a:endParaRPr>
          </a:p>
          <a:p>
            <a:endParaRPr lang="fi-FI" sz="1400">
              <a:solidFill>
                <a:srgbClr val="00A174"/>
              </a:solidFill>
              <a:cs typeface="Arial" panose="020B0604020202020204"/>
            </a:endParaRPr>
          </a:p>
          <a:p>
            <a:endParaRPr lang="en-US" sz="1400">
              <a:cs typeface="Arial" panose="020B0604020202020204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B29DF03-3E5E-F5BD-1388-9DB8FC99458C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615905" y="1674287"/>
            <a:ext cx="3457332" cy="255454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fi-FI" sz="1600" b="1" dirty="0">
                <a:solidFill>
                  <a:schemeClr val="accent5"/>
                </a:solidFill>
              </a:rPr>
              <a:t>Työturvallisuusilmoituksia </a:t>
            </a:r>
            <a:r>
              <a:rPr lang="fi-FI" sz="1600" b="1">
                <a:solidFill>
                  <a:schemeClr val="accent5"/>
                </a:solidFill>
              </a:rPr>
              <a:t>HaiPro</a:t>
            </a:r>
            <a:r>
              <a:rPr lang="fi-FI" sz="1600" b="1" dirty="0">
                <a:solidFill>
                  <a:schemeClr val="accent5"/>
                </a:solidFill>
              </a:rPr>
              <a:t>-järjestelmän kautta: </a:t>
            </a:r>
            <a:r>
              <a:rPr lang="fi-FI" sz="1600" dirty="0"/>
              <a:t>Ilmoitusten</a:t>
            </a:r>
            <a:r>
              <a:rPr lang="fi-FI" sz="1600" baseline="0" dirty="0"/>
              <a:t> määrä:</a:t>
            </a:r>
            <a:r>
              <a:rPr lang="fi-FI" sz="1600" dirty="0"/>
              <a:t> </a:t>
            </a:r>
            <a:r>
              <a:rPr lang="fi-FI" sz="1600">
                <a:cs typeface="Arial"/>
              </a:rPr>
              <a:t>197 (209</a:t>
            </a:r>
            <a:r>
              <a:rPr lang="fi-FI" sz="1600" baseline="0">
                <a:cs typeface="Arial"/>
              </a:rPr>
              <a:t>)</a:t>
            </a:r>
            <a:r>
              <a:rPr lang="fi-FI" sz="1600">
                <a:cs typeface="Arial"/>
              </a:rPr>
              <a:t> </a:t>
            </a:r>
            <a:endParaRPr lang="fi-FI" sz="1600" baseline="0">
              <a:cs typeface="Arial"/>
            </a:endParaRPr>
          </a:p>
          <a:p>
            <a:endParaRPr lang="fi-FI" sz="1600">
              <a:cs typeface="Arial"/>
            </a:endParaRPr>
          </a:p>
          <a:p>
            <a:r>
              <a:rPr lang="fi-FI" sz="1600" dirty="0">
                <a:cs typeface="Arial"/>
              </a:rPr>
              <a:t>Yleisimmät ilmoitustyypit:</a:t>
            </a:r>
          </a:p>
          <a:p>
            <a:pPr marL="342900" indent="-342900">
              <a:buAutoNum type="arabicPeriod"/>
            </a:pPr>
            <a:r>
              <a:rPr lang="fi-FI" sz="1600" dirty="0">
                <a:cs typeface="Arial"/>
              </a:rPr>
              <a:t>Uhka tai väkivalta</a:t>
            </a:r>
          </a:p>
          <a:p>
            <a:pPr marL="342900" indent="-342900">
              <a:buAutoNum type="arabicPeriod"/>
            </a:pPr>
            <a:r>
              <a:rPr lang="fi-FI" sz="1600" dirty="0">
                <a:cs typeface="Arial"/>
              </a:rPr>
              <a:t>Muu (ilmoitustyyppiä ei löydy listalta)</a:t>
            </a:r>
          </a:p>
          <a:p>
            <a:pPr marL="342900" indent="-342900">
              <a:buAutoNum type="arabicPeriod"/>
            </a:pPr>
            <a:r>
              <a:rPr lang="fi-FI" sz="1600">
                <a:cs typeface="Arial"/>
              </a:rPr>
              <a:t>Kaatuminen,liukastuminen</a:t>
            </a:r>
            <a:r>
              <a:rPr lang="fi-FI" sz="1600" dirty="0">
                <a:cs typeface="Arial"/>
              </a:rPr>
              <a:t> tai </a:t>
            </a:r>
            <a:r>
              <a:rPr lang="fi-FI" sz="1600">
                <a:cs typeface="Arial"/>
              </a:rPr>
              <a:t>kompastuminen</a:t>
            </a:r>
            <a:r>
              <a:rPr lang="fi-FI" sz="1600" dirty="0">
                <a:solidFill>
                  <a:srgbClr val="FF0000"/>
                </a:solidFill>
                <a:cs typeface="Arial"/>
              </a:rPr>
              <a:t> 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233BE2CB-1BD5-02F1-2A4E-9C3523AF8EDA}"/>
              </a:ext>
            </a:extLst>
          </p:cNvPr>
          <p:cNvSpPr txBox="1">
            <a:spLocks/>
          </p:cNvSpPr>
          <p:nvPr/>
        </p:nvSpPr>
        <p:spPr>
          <a:xfrm>
            <a:off x="8147304" y="1674287"/>
            <a:ext cx="3926508" cy="3046988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fi-FI" sz="1600" b="1">
                <a:solidFill>
                  <a:schemeClr val="accent5"/>
                </a:solidFill>
              </a:rPr>
              <a:t>Työhyvinvointia edistävät toimenpiteet: </a:t>
            </a:r>
            <a:endParaRPr lang="fi-FI" sz="1600" b="1" baseline="0">
              <a:solidFill>
                <a:schemeClr val="accent5"/>
              </a:solidFill>
            </a:endParaRPr>
          </a:p>
          <a:p>
            <a:pPr marL="285750" indent="-285750">
              <a:buFont typeface="Arial"/>
              <a:buChar char="•"/>
            </a:pPr>
            <a:r>
              <a:rPr lang="sv-SE" sz="1600">
                <a:solidFill>
                  <a:schemeClr val="tx1">
                    <a:lumMod val="49000"/>
                  </a:schemeClr>
                </a:solidFill>
                <a:cs typeface="Arial"/>
              </a:rPr>
              <a:t>Kehityskeskustelut ja työnohjaukset</a:t>
            </a:r>
          </a:p>
          <a:p>
            <a:pPr marL="285750" indent="-285750">
              <a:buFont typeface="Arial"/>
              <a:buChar char="•"/>
            </a:pPr>
            <a:r>
              <a:rPr lang="sv-SE" sz="1600">
                <a:solidFill>
                  <a:schemeClr val="tx1">
                    <a:lumMod val="49000"/>
                  </a:schemeClr>
                </a:solidFill>
                <a:cs typeface="Arial"/>
              </a:rPr>
              <a:t>Haiproilmoitusten</a:t>
            </a:r>
            <a:r>
              <a:rPr lang="sv-SE" sz="1600" dirty="0">
                <a:solidFill>
                  <a:schemeClr val="tx1">
                    <a:lumMod val="49000"/>
                  </a:schemeClr>
                </a:solidFill>
                <a:cs typeface="Arial"/>
              </a:rPr>
              <a:t> </a:t>
            </a:r>
            <a:r>
              <a:rPr lang="sv-SE" sz="1600">
                <a:solidFill>
                  <a:schemeClr val="tx1">
                    <a:lumMod val="49000"/>
                  </a:schemeClr>
                </a:solidFill>
                <a:cs typeface="Arial"/>
              </a:rPr>
              <a:t>säännöllinen</a:t>
            </a:r>
            <a:r>
              <a:rPr lang="sv-SE" sz="1600" dirty="0">
                <a:solidFill>
                  <a:schemeClr val="tx1">
                    <a:lumMod val="49000"/>
                  </a:schemeClr>
                </a:solidFill>
                <a:cs typeface="Arial"/>
              </a:rPr>
              <a:t> </a:t>
            </a:r>
            <a:r>
              <a:rPr lang="sv-SE" sz="1600">
                <a:solidFill>
                  <a:schemeClr val="tx1">
                    <a:lumMod val="49000"/>
                  </a:schemeClr>
                </a:solidFill>
                <a:cs typeface="Arial"/>
              </a:rPr>
              <a:t>läpikäynti ja korjaavat</a:t>
            </a:r>
            <a:r>
              <a:rPr lang="sv-SE" sz="1600" dirty="0">
                <a:solidFill>
                  <a:schemeClr val="tx1">
                    <a:lumMod val="49000"/>
                  </a:schemeClr>
                </a:solidFill>
                <a:cs typeface="Arial"/>
              </a:rPr>
              <a:t> </a:t>
            </a:r>
            <a:r>
              <a:rPr lang="sv-SE" sz="1600">
                <a:solidFill>
                  <a:schemeClr val="tx1">
                    <a:lumMod val="49000"/>
                  </a:schemeClr>
                </a:solidFill>
                <a:cs typeface="Arial"/>
              </a:rPr>
              <a:t>toimenpiteet</a:t>
            </a:r>
          </a:p>
          <a:p>
            <a:pPr marL="285750" indent="-285750">
              <a:buFont typeface="Arial"/>
              <a:buChar char="•"/>
            </a:pPr>
            <a:r>
              <a:rPr lang="sv-SE" sz="1600">
                <a:solidFill>
                  <a:schemeClr val="tx1">
                    <a:lumMod val="49000"/>
                  </a:schemeClr>
                </a:solidFill>
                <a:cs typeface="Arial"/>
              </a:rPr>
              <a:t>E-passi</a:t>
            </a:r>
          </a:p>
          <a:p>
            <a:pPr marL="285750" indent="-285750">
              <a:buFont typeface="Arial"/>
              <a:buChar char="•"/>
            </a:pPr>
            <a:r>
              <a:rPr lang="sv-SE" sz="1600">
                <a:solidFill>
                  <a:schemeClr val="tx1">
                    <a:lumMod val="49000"/>
                  </a:schemeClr>
                </a:solidFill>
                <a:cs typeface="Arial"/>
              </a:rPr>
              <a:t>Kehittämispäivät</a:t>
            </a:r>
          </a:p>
          <a:p>
            <a:pPr marL="285750" indent="-285750">
              <a:buFont typeface="Arial"/>
              <a:buChar char="•"/>
            </a:pPr>
            <a:r>
              <a:rPr lang="sv-SE" sz="1600">
                <a:solidFill>
                  <a:srgbClr val="002060"/>
                </a:solidFill>
                <a:cs typeface="Arial"/>
              </a:rPr>
              <a:t>Työnohjaukset</a:t>
            </a:r>
            <a:endParaRPr lang="sv-SE" sz="1600" dirty="0">
              <a:solidFill>
                <a:srgbClr val="002060"/>
              </a:solidFill>
              <a:cs typeface="Arial"/>
            </a:endParaRPr>
          </a:p>
          <a:p>
            <a:pPr marL="285750" indent="-285750">
              <a:buFont typeface="Arial"/>
              <a:buChar char="•"/>
            </a:pPr>
            <a:r>
              <a:rPr lang="sv-SE" sz="1600">
                <a:solidFill>
                  <a:srgbClr val="002060"/>
                </a:solidFill>
                <a:cs typeface="Arial"/>
              </a:rPr>
              <a:t>Työhyvinvointi projektiin osallistunut kaksi yksikköä</a:t>
            </a:r>
            <a:endParaRPr lang="sv-SE" sz="1600" dirty="0">
              <a:solidFill>
                <a:srgbClr val="002060"/>
              </a:solidFill>
              <a:cs typeface="Arial"/>
            </a:endParaRPr>
          </a:p>
          <a:p>
            <a:endParaRPr lang="sv-SE" sz="1600" dirty="0">
              <a:solidFill>
                <a:srgbClr val="002060"/>
              </a:solidFill>
              <a:cs typeface="Arial"/>
            </a:endParaRPr>
          </a:p>
          <a:p>
            <a:pPr marL="285750" indent="-285750">
              <a:buFont typeface="Arial"/>
              <a:buChar char="•"/>
            </a:pPr>
            <a:endParaRPr lang="sv-SE" sz="1600">
              <a:solidFill>
                <a:srgbClr val="FF0000"/>
              </a:solidFill>
              <a:cs typeface="Arial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2510217-0C8D-2E97-58A5-04DBA954B1AA}"/>
              </a:ext>
            </a:extLst>
          </p:cNvPr>
          <p:cNvSpPr txBox="1">
            <a:spLocks/>
          </p:cNvSpPr>
          <p:nvPr/>
        </p:nvSpPr>
        <p:spPr>
          <a:xfrm>
            <a:off x="1202850" y="4124782"/>
            <a:ext cx="3329922" cy="144655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fi-FI" sz="1600" b="1" dirty="0">
                <a:solidFill>
                  <a:schemeClr val="accent5"/>
                </a:solidFill>
              </a:rPr>
              <a:t>Sairaspoissaolopäivät</a:t>
            </a:r>
            <a:endParaRPr lang="fi-FI" sz="1400" b="1" dirty="0">
              <a:solidFill>
                <a:schemeClr val="accent5"/>
              </a:solidFill>
            </a:endParaRPr>
          </a:p>
          <a:p>
            <a:r>
              <a:rPr lang="fi-FI" b="1">
                <a:cs typeface="Arial"/>
              </a:rPr>
              <a:t>8,2 % / palveluksessa olopäivistä </a:t>
            </a:r>
            <a:endParaRPr lang="fi-FI" b="1">
              <a:solidFill>
                <a:srgbClr val="FF0000"/>
              </a:solidFill>
              <a:cs typeface="Arial"/>
            </a:endParaRPr>
          </a:p>
          <a:p>
            <a:endParaRPr lang="fi-FI" b="1">
              <a:cs typeface="Arial"/>
            </a:endParaRPr>
          </a:p>
          <a:p>
            <a:endParaRPr lang="fi-FI" b="1" dirty="0">
              <a:solidFill>
                <a:srgbClr val="FF0000"/>
              </a:solidFill>
              <a:cs typeface="Arial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C6C33A5-345B-5CC9-4D47-71B591630B52}"/>
              </a:ext>
            </a:extLst>
          </p:cNvPr>
          <p:cNvSpPr txBox="1"/>
          <p:nvPr/>
        </p:nvSpPr>
        <p:spPr>
          <a:xfrm>
            <a:off x="5587948" y="6138262"/>
            <a:ext cx="1676820" cy="58477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3200">
                <a:solidFill>
                  <a:srgbClr val="213A8F"/>
                </a:solidFill>
                <a:latin typeface="Arial" panose="020B0604020202020204"/>
                <a:cs typeface="Arial"/>
              </a:rPr>
              <a:t>10</a:t>
            </a:r>
            <a:r>
              <a:rPr lang="fi-FI" sz="2000">
                <a:solidFill>
                  <a:srgbClr val="213A8F"/>
                </a:solidFill>
                <a:latin typeface="Arial" panose="020B0604020202020204"/>
                <a:cs typeface="Arial"/>
              </a:rPr>
              <a:t>(14</a:t>
            </a:r>
            <a:r>
              <a:rPr kumimoji="0" lang="fi-FI" sz="2000" b="0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Arial"/>
              </a:rPr>
              <a:t>)</a:t>
            </a:r>
            <a:endParaRPr lang="fi-FI" sz="2000" b="0" i="0" u="none" strike="noStrike" kern="1200" cap="none" spc="0" normalizeH="0" baseline="0" noProof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panose="020B0604020202020204"/>
              <a:cs typeface="Arial"/>
            </a:endParaRPr>
          </a:p>
        </p:txBody>
      </p:sp>
      <p:pic>
        <p:nvPicPr>
          <p:cNvPr id="2050" name="Picture 2">
            <a:extLst>
              <a:ext uri="{FF2B5EF4-FFF2-40B4-BE49-F238E27FC236}">
                <a16:creationId xmlns:a16="http://schemas.microsoft.com/office/drawing/2014/main" id="{CFA38E8C-55DE-2601-2A95-33229FBC25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0515" y="4667330"/>
            <a:ext cx="2752725" cy="1362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3" name="Straight Arrow Connector 2" descr="NPS luku. NPS voi vaihdella miinus 100 ja +100 välillä. Yleisesti yli 50 lukua pidetään hyvänä. Tulos">
            <a:extLst>
              <a:ext uri="{FF2B5EF4-FFF2-40B4-BE49-F238E27FC236}">
                <a16:creationId xmlns:a16="http://schemas.microsoft.com/office/drawing/2014/main" id="{038A10DE-6EF2-F790-6829-DA95274C3D0F}"/>
              </a:ext>
            </a:extLst>
          </p:cNvPr>
          <p:cNvCxnSpPr>
            <a:cxnSpLocks/>
          </p:cNvCxnSpPr>
          <p:nvPr/>
        </p:nvCxnSpPr>
        <p:spPr>
          <a:xfrm flipH="1" flipV="1">
            <a:off x="6356436" y="5036225"/>
            <a:ext cx="20441" cy="800371"/>
          </a:xfrm>
          <a:prstGeom prst="straightConnector1">
            <a:avLst/>
          </a:prstGeom>
          <a:noFill/>
          <a:ln w="38100" cap="flat" cmpd="sng" algn="ctr">
            <a:solidFill>
              <a:srgbClr val="213A8F"/>
            </a:solidFill>
            <a:prstDash val="solid"/>
            <a:miter lim="800000"/>
            <a:tailEnd type="triangle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98354109"/>
      </p:ext>
    </p:extLst>
  </p:cSld>
  <p:clrMapOvr>
    <a:masterClrMapping/>
  </p:clrMapOvr>
</p:sld>
</file>

<file path=ppt/theme/theme1.xml><?xml version="1.0" encoding="utf-8"?>
<a:theme xmlns:a="http://schemas.openxmlformats.org/drawingml/2006/main" name="OVHP_teema">
  <a:themeElements>
    <a:clrScheme name="Mukautettu 2">
      <a:dk1>
        <a:srgbClr val="213A8F"/>
      </a:dk1>
      <a:lt1>
        <a:sysClr val="window" lastClr="FFFFFF"/>
      </a:lt1>
      <a:dk2>
        <a:srgbClr val="213A8F"/>
      </a:dk2>
      <a:lt2>
        <a:srgbClr val="FFFFFF"/>
      </a:lt2>
      <a:accent1>
        <a:srgbClr val="F39690"/>
      </a:accent1>
      <a:accent2>
        <a:srgbClr val="EB5C5F"/>
      </a:accent2>
      <a:accent3>
        <a:srgbClr val="D3433F"/>
      </a:accent3>
      <a:accent4>
        <a:srgbClr val="85C598"/>
      </a:accent4>
      <a:accent5>
        <a:srgbClr val="00A174"/>
      </a:accent5>
      <a:accent6>
        <a:srgbClr val="008464"/>
      </a:accent6>
      <a:hlink>
        <a:srgbClr val="85C598"/>
      </a:hlink>
      <a:folHlink>
        <a:srgbClr val="85C598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VPH_Esitys_YKSIKIELINEN_2.pptx" id="{AECD3884-1BFC-4290-BE28-A8FFA796B8E8}" vid="{031339A0-1D99-49A8-A499-33D9696D5D62}"/>
    </a:ext>
  </a:extLst>
</a:theme>
</file>

<file path=ppt/theme/theme2.xml><?xml version="1.0" encoding="utf-8"?>
<a:theme xmlns:a="http://schemas.openxmlformats.org/drawingml/2006/main" name="1_OVHP_teema">
  <a:themeElements>
    <a:clrScheme name="Mukautettu 2">
      <a:dk1>
        <a:srgbClr val="213A8F"/>
      </a:dk1>
      <a:lt1>
        <a:sysClr val="window" lastClr="FFFFFF"/>
      </a:lt1>
      <a:dk2>
        <a:srgbClr val="213A8F"/>
      </a:dk2>
      <a:lt2>
        <a:srgbClr val="FFFFFF"/>
      </a:lt2>
      <a:accent1>
        <a:srgbClr val="F39690"/>
      </a:accent1>
      <a:accent2>
        <a:srgbClr val="EB5C5F"/>
      </a:accent2>
      <a:accent3>
        <a:srgbClr val="D3433F"/>
      </a:accent3>
      <a:accent4>
        <a:srgbClr val="85C598"/>
      </a:accent4>
      <a:accent5>
        <a:srgbClr val="00A174"/>
      </a:accent5>
      <a:accent6>
        <a:srgbClr val="008464"/>
      </a:accent6>
      <a:hlink>
        <a:srgbClr val="85C598"/>
      </a:hlink>
      <a:folHlink>
        <a:srgbClr val="85C598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VPH_Esitys_YKSIKIELINEN_2.pptx" id="{AECD3884-1BFC-4290-BE28-A8FFA796B8E8}" vid="{031339A0-1D99-49A8-A499-33D9696D5D62}"/>
    </a:ext>
  </a:extLst>
</a:theme>
</file>

<file path=ppt/theme/theme3.xml><?xml version="1.0" encoding="utf-8"?>
<a:theme xmlns:a="http://schemas.openxmlformats.org/drawingml/2006/main" name="2_OVHP_teema">
  <a:themeElements>
    <a:clrScheme name="Mukautettu 2">
      <a:dk1>
        <a:srgbClr val="213A8F"/>
      </a:dk1>
      <a:lt1>
        <a:sysClr val="window" lastClr="FFFFFF"/>
      </a:lt1>
      <a:dk2>
        <a:srgbClr val="213A8F"/>
      </a:dk2>
      <a:lt2>
        <a:srgbClr val="FFFFFF"/>
      </a:lt2>
      <a:accent1>
        <a:srgbClr val="F39690"/>
      </a:accent1>
      <a:accent2>
        <a:srgbClr val="EB5C5F"/>
      </a:accent2>
      <a:accent3>
        <a:srgbClr val="D3433F"/>
      </a:accent3>
      <a:accent4>
        <a:srgbClr val="85C598"/>
      </a:accent4>
      <a:accent5>
        <a:srgbClr val="00A174"/>
      </a:accent5>
      <a:accent6>
        <a:srgbClr val="008464"/>
      </a:accent6>
      <a:hlink>
        <a:srgbClr val="85C598"/>
      </a:hlink>
      <a:folHlink>
        <a:srgbClr val="85C598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VPH_Esitys_YKSIKIELINEN_2.pptx" id="{AECD3884-1BFC-4290-BE28-A8FFA796B8E8}" vid="{031339A0-1D99-49A8-A499-33D9696D5D62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8662b06d-03b9-424a-ab70-bfab313b8d48">
      <UserInfo>
        <DisplayName>Yliluoma Susanna</DisplayName>
        <AccountId>131</AccountId>
        <AccountType/>
      </UserInfo>
    </SharedWithUsers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47233D02C2F3D148860CE3F6DFEDC733" ma:contentTypeVersion="9" ma:contentTypeDescription="Luo uusi asiakirja." ma:contentTypeScope="" ma:versionID="008117b600aedb780d7bd7bab8071dab">
  <xsd:schema xmlns:xsd="http://www.w3.org/2001/XMLSchema" xmlns:xs="http://www.w3.org/2001/XMLSchema" xmlns:p="http://schemas.microsoft.com/office/2006/metadata/properties" xmlns:ns2="cbe4f0d9-fb0d-42e8-a680-6e558966cc0a" xmlns:ns3="8662b06d-03b9-424a-ab70-bfab313b8d48" targetNamespace="http://schemas.microsoft.com/office/2006/metadata/properties" ma:root="true" ma:fieldsID="2f5dc4d24a05942136c6a348c0175fb2" ns2:_="" ns3:_="">
    <xsd:import namespace="cbe4f0d9-fb0d-42e8-a680-6e558966cc0a"/>
    <xsd:import namespace="8662b06d-03b9-424a-ab70-bfab313b8d4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be4f0d9-fb0d-42e8-a680-6e558966cc0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bjectDetectorVersions" ma:index="1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6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662b06d-03b9-424a-ab70-bfab313b8d48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Jaettu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Jakamisen tiedot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71BDA3F-9081-465D-A0C8-DF261C8C3C7F}">
  <ds:schemaRefs>
    <ds:schemaRef ds:uri="cbe4f0d9-fb0d-42e8-a680-6e558966cc0a"/>
    <ds:schemaRef ds:uri="http://schemas.microsoft.com/office/2006/metadata/properties"/>
    <ds:schemaRef ds:uri="http://www.w3.org/XML/1998/namespace"/>
    <ds:schemaRef ds:uri="http://schemas.microsoft.com/office/infopath/2007/PartnerControls"/>
    <ds:schemaRef ds:uri="http://schemas.openxmlformats.org/package/2006/metadata/core-properties"/>
    <ds:schemaRef ds:uri="8662b06d-03b9-424a-ab70-bfab313b8d48"/>
    <ds:schemaRef ds:uri="http://purl.org/dc/elements/1.1/"/>
    <ds:schemaRef ds:uri="http://purl.org/dc/dcmitype/"/>
    <ds:schemaRef ds:uri="http://schemas.microsoft.com/office/2006/documentManagement/types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6D36C4CC-F8E6-4A8E-83BB-78CE3358111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5CD95391-A324-40AB-8CFB-199C2B5850BE}">
  <ds:schemaRefs>
    <ds:schemaRef ds:uri="8662b06d-03b9-424a-ab70-bfab313b8d48"/>
    <ds:schemaRef ds:uri="cbe4f0d9-fb0d-42e8-a680-6e558966cc0a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Metadata/LabelInfo.xml><?xml version="1.0" encoding="utf-8"?>
<clbl:labelList xmlns:clbl="http://schemas.microsoft.com/office/2020/mipLabelMetadata">
  <clbl:label id="{2321cc12-b2a3-4edf-b26e-9eb151c69c7d}" enabled="0" method="" siteId="{2321cc12-b2a3-4edf-b26e-9eb151c69c7d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OVPH_Esitys_YKSIKIELINEN</Template>
  <TotalTime>0</TotalTime>
  <Words>600</Words>
  <Application>Microsoft Office PowerPoint</Application>
  <PresentationFormat>Widescreen</PresentationFormat>
  <Paragraphs>140</Paragraphs>
  <Slides>6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3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OVHP_teema</vt:lpstr>
      <vt:lpstr>1_OVHP_teema</vt:lpstr>
      <vt:lpstr>2_OVHP_teema</vt:lpstr>
      <vt:lpstr>Omavalvonnan seurantatietojen raportointi</vt:lpstr>
      <vt:lpstr>Saatavuus</vt:lpstr>
      <vt:lpstr>Turvallisuus ja laatu</vt:lpstr>
      <vt:lpstr>Asiakaskokemus</vt:lpstr>
      <vt:lpstr>Osallisuus</vt:lpstr>
      <vt:lpstr>Henkilöstö</vt:lpstr>
    </vt:vector>
  </TitlesOfParts>
  <Company>VSHP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Omavalvonnan seuratatietojen raportointi</dc:title>
  <dc:creator>Granö Anna Marie</dc:creator>
  <cp:lastModifiedBy>Vertanen Katja</cp:lastModifiedBy>
  <cp:revision>149</cp:revision>
  <dcterms:created xsi:type="dcterms:W3CDTF">2023-11-14T05:41:58Z</dcterms:created>
  <dcterms:modified xsi:type="dcterms:W3CDTF">2026-05-27T06:59:00Z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0x01010047233D02C2F3D148860CE3F6DFEDC733</vt:lpwstr>
  </property>
  <property fmtid="{D5CDD505-2E9C-101B-9397-08002B2CF9AE}" pid="3" name="MediaServiceImageTags">
    <vt:lpwstr/>
  </property>
</Properties>
</file>